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handoutMasterIdLst>
    <p:handoutMasterId r:id="rId15"/>
  </p:handoutMasterIdLst>
  <p:sldIdLst>
    <p:sldId id="256" r:id="rId5"/>
    <p:sldId id="257" r:id="rId6"/>
    <p:sldId id="260" r:id="rId7"/>
    <p:sldId id="262" r:id="rId8"/>
    <p:sldId id="261" r:id="rId9"/>
    <p:sldId id="263" r:id="rId10"/>
    <p:sldId id="264" r:id="rId11"/>
    <p:sldId id="265" r:id="rId12"/>
    <p:sldId id="266" r:id="rId1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24E65"/>
    <a:srgbClr val="7B8D5E"/>
    <a:srgbClr val="B44C36"/>
    <a:srgbClr val="917955"/>
    <a:srgbClr val="ACCD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p:cViewPr varScale="1">
        <p:scale>
          <a:sx n="95" d="100"/>
          <a:sy n="95" d="100"/>
        </p:scale>
        <p:origin x="396" y="9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3" d="100"/>
          <a:sy n="83" d="100"/>
        </p:scale>
        <p:origin x="389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1512FF-8C4C-2698-792F-37623B6E2C19}"/>
              </a:ext>
            </a:extLst>
          </p:cNvPr>
          <p:cNvSpPr>
            <a:spLocks noGrp="1"/>
          </p:cNvSpPr>
          <p:nvPr>
            <p:ph type="hdr" sz="quarter"/>
          </p:nvPr>
        </p:nvSpPr>
        <p:spPr>
          <a:xfrm>
            <a:off x="2" y="1"/>
            <a:ext cx="3170582" cy="482028"/>
          </a:xfrm>
          <a:prstGeom prst="rect">
            <a:avLst/>
          </a:prstGeom>
        </p:spPr>
        <p:txBody>
          <a:bodyPr vert="horz" lIns="94850" tIns="47425" rIns="94850" bIns="47425" rtlCol="0"/>
          <a:lstStyle>
            <a:lvl1pPr algn="l">
              <a:defRPr sz="1300"/>
            </a:lvl1pPr>
          </a:lstStyle>
          <a:p>
            <a:endParaRPr lang="en-US"/>
          </a:p>
        </p:txBody>
      </p:sp>
      <p:sp>
        <p:nvSpPr>
          <p:cNvPr id="3" name="Date Placeholder 2">
            <a:extLst>
              <a:ext uri="{FF2B5EF4-FFF2-40B4-BE49-F238E27FC236}">
                <a16:creationId xmlns:a16="http://schemas.microsoft.com/office/drawing/2014/main" id="{0A92DAFF-465E-7901-BA49-86951C393B96}"/>
              </a:ext>
            </a:extLst>
          </p:cNvPr>
          <p:cNvSpPr>
            <a:spLocks noGrp="1"/>
          </p:cNvSpPr>
          <p:nvPr>
            <p:ph type="dt" sz="quarter" idx="1"/>
          </p:nvPr>
        </p:nvSpPr>
        <p:spPr>
          <a:xfrm>
            <a:off x="4142962" y="1"/>
            <a:ext cx="3170582" cy="482028"/>
          </a:xfrm>
          <a:prstGeom prst="rect">
            <a:avLst/>
          </a:prstGeom>
        </p:spPr>
        <p:txBody>
          <a:bodyPr vert="horz" lIns="94850" tIns="47425" rIns="94850" bIns="47425" rtlCol="0"/>
          <a:lstStyle>
            <a:lvl1pPr algn="r">
              <a:defRPr sz="1300"/>
            </a:lvl1pPr>
          </a:lstStyle>
          <a:p>
            <a:fld id="{76719910-8FAE-4C88-8AB3-83750187E3B2}" type="datetimeFigureOut">
              <a:rPr lang="en-US" smtClean="0"/>
              <a:t>9/18/2025</a:t>
            </a:fld>
            <a:endParaRPr lang="en-US"/>
          </a:p>
        </p:txBody>
      </p:sp>
      <p:sp>
        <p:nvSpPr>
          <p:cNvPr id="4" name="Footer Placeholder 3">
            <a:extLst>
              <a:ext uri="{FF2B5EF4-FFF2-40B4-BE49-F238E27FC236}">
                <a16:creationId xmlns:a16="http://schemas.microsoft.com/office/drawing/2014/main" id="{088D5BB3-8AA8-6C04-FD6F-6DD0FEF85A70}"/>
              </a:ext>
            </a:extLst>
          </p:cNvPr>
          <p:cNvSpPr>
            <a:spLocks noGrp="1"/>
          </p:cNvSpPr>
          <p:nvPr>
            <p:ph type="ftr" sz="quarter" idx="2"/>
          </p:nvPr>
        </p:nvSpPr>
        <p:spPr>
          <a:xfrm>
            <a:off x="2" y="9119174"/>
            <a:ext cx="3170582" cy="482028"/>
          </a:xfrm>
          <a:prstGeom prst="rect">
            <a:avLst/>
          </a:prstGeom>
        </p:spPr>
        <p:txBody>
          <a:bodyPr vert="horz" lIns="94850" tIns="47425" rIns="94850" bIns="47425"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8482A34E-7FE9-4A91-2DC6-4A7DFDF7A983}"/>
              </a:ext>
            </a:extLst>
          </p:cNvPr>
          <p:cNvSpPr>
            <a:spLocks noGrp="1"/>
          </p:cNvSpPr>
          <p:nvPr>
            <p:ph type="sldNum" sz="quarter" idx="3"/>
          </p:nvPr>
        </p:nvSpPr>
        <p:spPr>
          <a:xfrm>
            <a:off x="4142962" y="9119174"/>
            <a:ext cx="3170582" cy="482028"/>
          </a:xfrm>
          <a:prstGeom prst="rect">
            <a:avLst/>
          </a:prstGeom>
        </p:spPr>
        <p:txBody>
          <a:bodyPr vert="horz" lIns="94850" tIns="47425" rIns="94850" bIns="47425" rtlCol="0" anchor="b"/>
          <a:lstStyle>
            <a:lvl1pPr algn="r">
              <a:defRPr sz="1300"/>
            </a:lvl1pPr>
          </a:lstStyle>
          <a:p>
            <a:fld id="{78B74874-305B-4632-BF3D-1AF66AEB5551}" type="slidenum">
              <a:rPr lang="en-US" smtClean="0"/>
              <a:t>‹#›</a:t>
            </a:fld>
            <a:endParaRPr lang="en-US"/>
          </a:p>
        </p:txBody>
      </p:sp>
    </p:spTree>
    <p:extLst>
      <p:ext uri="{BB962C8B-B14F-4D97-AF65-F5344CB8AC3E}">
        <p14:creationId xmlns:p14="http://schemas.microsoft.com/office/powerpoint/2010/main" val="23735830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1727"/>
          </a:xfrm>
          <a:prstGeom prst="rect">
            <a:avLst/>
          </a:prstGeom>
        </p:spPr>
        <p:txBody>
          <a:bodyPr vert="horz" lIns="96652" tIns="48327" rIns="96652" bIns="48327" rtlCol="0"/>
          <a:lstStyle>
            <a:lvl1pPr algn="l">
              <a:defRPr sz="1300"/>
            </a:lvl1pPr>
          </a:lstStyle>
          <a:p>
            <a:endParaRPr lang="en-US"/>
          </a:p>
        </p:txBody>
      </p:sp>
      <p:sp>
        <p:nvSpPr>
          <p:cNvPr id="3" name="Date Placeholder 2"/>
          <p:cNvSpPr>
            <a:spLocks noGrp="1"/>
          </p:cNvSpPr>
          <p:nvPr>
            <p:ph type="dt" idx="1"/>
          </p:nvPr>
        </p:nvSpPr>
        <p:spPr>
          <a:xfrm>
            <a:off x="4143588" y="2"/>
            <a:ext cx="3169920" cy="481727"/>
          </a:xfrm>
          <a:prstGeom prst="rect">
            <a:avLst/>
          </a:prstGeom>
        </p:spPr>
        <p:txBody>
          <a:bodyPr vert="horz" lIns="96652" tIns="48327" rIns="96652" bIns="48327" rtlCol="0"/>
          <a:lstStyle>
            <a:lvl1pPr algn="r">
              <a:defRPr sz="1300"/>
            </a:lvl1pPr>
          </a:lstStyle>
          <a:p>
            <a:fld id="{67575096-5AB8-4369-AFD4-97EDB94863C2}" type="datetimeFigureOut">
              <a:rPr lang="en-US" smtClean="0"/>
              <a:t>9/18/2025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2" tIns="48327" rIns="96652" bIns="48327" rtlCol="0" anchor="ctr"/>
          <a:lstStyle/>
          <a:p>
            <a:endParaRPr lang="en-US"/>
          </a:p>
        </p:txBody>
      </p:sp>
      <p:sp>
        <p:nvSpPr>
          <p:cNvPr id="5" name="Notes Placeholder 4"/>
          <p:cNvSpPr>
            <a:spLocks noGrp="1"/>
          </p:cNvSpPr>
          <p:nvPr>
            <p:ph type="body" sz="quarter" idx="3"/>
          </p:nvPr>
        </p:nvSpPr>
        <p:spPr>
          <a:xfrm>
            <a:off x="731520" y="4620579"/>
            <a:ext cx="5852160" cy="3780473"/>
          </a:xfrm>
          <a:prstGeom prst="rect">
            <a:avLst/>
          </a:prstGeom>
        </p:spPr>
        <p:txBody>
          <a:bodyPr vert="horz" lIns="96652" tIns="48327" rIns="96652"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2" tIns="48327" rIns="96652" bIns="48327"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4"/>
            <a:ext cx="3169920" cy="481726"/>
          </a:xfrm>
          <a:prstGeom prst="rect">
            <a:avLst/>
          </a:prstGeom>
        </p:spPr>
        <p:txBody>
          <a:bodyPr vert="horz" lIns="96652" tIns="48327" rIns="96652" bIns="48327" rtlCol="0" anchor="b"/>
          <a:lstStyle>
            <a:lvl1pPr algn="r">
              <a:defRPr sz="1300"/>
            </a:lvl1pPr>
          </a:lstStyle>
          <a:p>
            <a:fld id="{C066ACE7-0372-4905-9036-E8DA35529DD3}" type="slidenum">
              <a:rPr lang="en-US" smtClean="0"/>
              <a:t>‹#›</a:t>
            </a:fld>
            <a:endParaRPr lang="en-US"/>
          </a:p>
        </p:txBody>
      </p:sp>
    </p:spTree>
    <p:extLst>
      <p:ext uri="{BB962C8B-B14F-4D97-AF65-F5344CB8AC3E}">
        <p14:creationId xmlns:p14="http://schemas.microsoft.com/office/powerpoint/2010/main" val="3168539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excited to share how we’ve been using </a:t>
            </a:r>
            <a:r>
              <a:rPr lang="en-US" dirty="0" err="1"/>
              <a:t>OpenAsset</a:t>
            </a:r>
            <a:r>
              <a:rPr lang="en-US" dirty="0"/>
              <a:t> at Fehr Graham what’s worked, what hasn’t and what you can take away if you’re considering it.</a:t>
            </a:r>
          </a:p>
          <a:p>
            <a:r>
              <a:rPr lang="en-US" dirty="0"/>
              <a:t> </a:t>
            </a:r>
          </a:p>
          <a:p>
            <a:r>
              <a:rPr lang="en-US" dirty="0"/>
              <a:t>Fehr Graham is piloting </a:t>
            </a:r>
            <a:r>
              <a:rPr lang="en-US" dirty="0" err="1"/>
              <a:t>OpenAsset</a:t>
            </a:r>
            <a:r>
              <a:rPr lang="en-US" dirty="0"/>
              <a:t> for Trilon. The hope is what we learn will benefit all our sister firms if they choose to use the platform.</a:t>
            </a:r>
          </a:p>
          <a:p>
            <a:endParaRPr lang="en-US" dirty="0"/>
          </a:p>
        </p:txBody>
      </p:sp>
      <p:sp>
        <p:nvSpPr>
          <p:cNvPr id="4" name="Slide Number Placeholder 3"/>
          <p:cNvSpPr>
            <a:spLocks noGrp="1"/>
          </p:cNvSpPr>
          <p:nvPr>
            <p:ph type="sldNum" sz="quarter" idx="5"/>
          </p:nvPr>
        </p:nvSpPr>
        <p:spPr/>
        <p:txBody>
          <a:bodyPr/>
          <a:lstStyle/>
          <a:p>
            <a:fld id="{C066ACE7-0372-4905-9036-E8DA35529DD3}" type="slidenum">
              <a:rPr lang="en-US" smtClean="0"/>
              <a:t>1</a:t>
            </a:fld>
            <a:endParaRPr lang="en-US"/>
          </a:p>
        </p:txBody>
      </p:sp>
    </p:spTree>
    <p:extLst>
      <p:ext uri="{BB962C8B-B14F-4D97-AF65-F5344CB8AC3E}">
        <p14:creationId xmlns:p14="http://schemas.microsoft.com/office/powerpoint/2010/main" val="814935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66ACE7-0372-4905-9036-E8DA35529DD3}" type="slidenum">
              <a:rPr lang="en-US" smtClean="0"/>
              <a:t>2</a:t>
            </a:fld>
            <a:endParaRPr lang="en-US"/>
          </a:p>
        </p:txBody>
      </p:sp>
    </p:spTree>
    <p:extLst>
      <p:ext uri="{BB962C8B-B14F-4D97-AF65-F5344CB8AC3E}">
        <p14:creationId xmlns:p14="http://schemas.microsoft.com/office/powerpoint/2010/main" val="2239909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7">
              <a:defRPr/>
            </a:pPr>
            <a:r>
              <a:rPr lang="en-US" dirty="0"/>
              <a:t>We have an asset directory on our network. We’ve used everything from Excel to network folder searches to find content. While the system worked for us, it was manual. We had files scattered across folders, multiple versions of the same photo and no great way to find what we needed quickly. This slowed us down.</a:t>
            </a:r>
            <a:br>
              <a:rPr lang="en-US" dirty="0"/>
            </a:br>
            <a:br>
              <a:rPr lang="en-US" dirty="0"/>
            </a:br>
            <a:r>
              <a:rPr lang="en-US" dirty="0"/>
              <a:t>The decision to move to </a:t>
            </a:r>
            <a:r>
              <a:rPr lang="en-US" dirty="0" err="1"/>
              <a:t>OpenAsset</a:t>
            </a:r>
            <a:r>
              <a:rPr lang="en-US" dirty="0"/>
              <a:t> coincided with our plan to centralize the pursuit team and move it under Marketing. If we’re going to do that, it was time to bite the bullet and make </a:t>
            </a:r>
            <a:r>
              <a:rPr lang="en-US" dirty="0" err="1"/>
              <a:t>OpenAsset</a:t>
            </a:r>
            <a:r>
              <a:rPr lang="en-US" dirty="0"/>
              <a:t> happen.</a:t>
            </a:r>
          </a:p>
          <a:p>
            <a:endParaRPr lang="en-US" dirty="0"/>
          </a:p>
        </p:txBody>
      </p:sp>
      <p:sp>
        <p:nvSpPr>
          <p:cNvPr id="4" name="Slide Number Placeholder 3"/>
          <p:cNvSpPr>
            <a:spLocks noGrp="1"/>
          </p:cNvSpPr>
          <p:nvPr>
            <p:ph type="sldNum" sz="quarter" idx="5"/>
          </p:nvPr>
        </p:nvSpPr>
        <p:spPr/>
        <p:txBody>
          <a:bodyPr/>
          <a:lstStyle/>
          <a:p>
            <a:fld id="{C066ACE7-0372-4905-9036-E8DA35529DD3}" type="slidenum">
              <a:rPr lang="en-US" smtClean="0"/>
              <a:t>3</a:t>
            </a:fld>
            <a:endParaRPr lang="en-US"/>
          </a:p>
        </p:txBody>
      </p:sp>
    </p:spTree>
    <p:extLst>
      <p:ext uri="{BB962C8B-B14F-4D97-AF65-F5344CB8AC3E}">
        <p14:creationId xmlns:p14="http://schemas.microsoft.com/office/powerpoint/2010/main" val="3499952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wanted a single source of truth for project images, case studies and resumes – something easy, consistent and scalable. After evaluating options, </a:t>
            </a:r>
            <a:r>
              <a:rPr lang="en-US" dirty="0" err="1"/>
              <a:t>OpenAsset</a:t>
            </a:r>
            <a:r>
              <a:rPr lang="en-US" dirty="0"/>
              <a:t> stood out because it’s designed specifically for AEC firms.</a:t>
            </a:r>
          </a:p>
          <a:p>
            <a:r>
              <a:rPr lang="en-US" dirty="0"/>
              <a:t> </a:t>
            </a:r>
          </a:p>
          <a:p>
            <a:r>
              <a:rPr lang="en-US" dirty="0" err="1"/>
              <a:t>OpenAsset</a:t>
            </a:r>
            <a:r>
              <a:rPr lang="en-US" dirty="0"/>
              <a:t> and Vantagepoint communicate with each other. Each night, updates in Vantagepoint will feed into the data warehouse which will feed into </a:t>
            </a:r>
            <a:r>
              <a:rPr lang="en-US" dirty="0" err="1"/>
              <a:t>OpenAsset</a:t>
            </a:r>
            <a:r>
              <a:rPr lang="en-US" dirty="0"/>
              <a:t>.</a:t>
            </a:r>
          </a:p>
          <a:p>
            <a:r>
              <a:rPr lang="en-US" dirty="0"/>
              <a:t> </a:t>
            </a:r>
          </a:p>
          <a:p>
            <a:r>
              <a:rPr lang="en-US" dirty="0"/>
              <a:t>We WILL use Vantagepoint CRM as the single point of truth for all employee and project data.</a:t>
            </a:r>
          </a:p>
          <a:p>
            <a:endParaRPr lang="en-US" dirty="0"/>
          </a:p>
        </p:txBody>
      </p:sp>
      <p:sp>
        <p:nvSpPr>
          <p:cNvPr id="4" name="Slide Number Placeholder 3"/>
          <p:cNvSpPr>
            <a:spLocks noGrp="1"/>
          </p:cNvSpPr>
          <p:nvPr>
            <p:ph type="sldNum" sz="quarter" idx="5"/>
          </p:nvPr>
        </p:nvSpPr>
        <p:spPr/>
        <p:txBody>
          <a:bodyPr/>
          <a:lstStyle/>
          <a:p>
            <a:fld id="{C066ACE7-0372-4905-9036-E8DA35529DD3}" type="slidenum">
              <a:rPr lang="en-US" smtClean="0"/>
              <a:t>4</a:t>
            </a:fld>
            <a:endParaRPr lang="en-US"/>
          </a:p>
        </p:txBody>
      </p:sp>
    </p:spTree>
    <p:extLst>
      <p:ext uri="{BB962C8B-B14F-4D97-AF65-F5344CB8AC3E}">
        <p14:creationId xmlns:p14="http://schemas.microsoft.com/office/powerpoint/2010/main" val="1420267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wins will be great and immediate when we are fully launched. </a:t>
            </a:r>
          </a:p>
          <a:p>
            <a:r>
              <a:rPr lang="en-US" dirty="0"/>
              <a:t> </a:t>
            </a:r>
          </a:p>
          <a:p>
            <a:r>
              <a:rPr lang="en-US" dirty="0"/>
              <a:t>We are in the process of moving all case study and resume content and images into </a:t>
            </a:r>
            <a:r>
              <a:rPr lang="en-US" dirty="0" err="1"/>
              <a:t>OpenAsset</a:t>
            </a:r>
            <a:r>
              <a:rPr lang="en-US" dirty="0"/>
              <a:t>. As we do this, we shut down the network files.</a:t>
            </a:r>
          </a:p>
          <a:p>
            <a:r>
              <a:rPr lang="en-US" dirty="0"/>
              <a:t> </a:t>
            </a:r>
          </a:p>
          <a:p>
            <a:r>
              <a:rPr lang="en-US" dirty="0"/>
              <a:t>Don’t expect this to happen overnight. Managing assets takes constant effort and care. It’s not a flip-the-switch solution.</a:t>
            </a:r>
          </a:p>
          <a:p>
            <a:r>
              <a:rPr lang="en-US" dirty="0"/>
              <a:t> </a:t>
            </a:r>
          </a:p>
          <a:p>
            <a:r>
              <a:rPr lang="en-US" dirty="0"/>
              <a:t>For perspective, we decided to go with </a:t>
            </a:r>
            <a:r>
              <a:rPr lang="en-US" dirty="0" err="1"/>
              <a:t>OpenAsset</a:t>
            </a:r>
            <a:r>
              <a:rPr lang="en-US" dirty="0"/>
              <a:t> in December. We started in February and we’re still building the database. We’re doing this WHILE we do our day-to-day work. Our team is small, so dedicating one or two people full-time to this wasn’t an option. As we’re getting closer to being able to use it to produce case studies and resumes, we are adjusting workloads so there is more focus on </a:t>
            </a:r>
            <a:r>
              <a:rPr lang="en-US" dirty="0" err="1"/>
              <a:t>OpenAsset</a:t>
            </a:r>
            <a:r>
              <a:rPr lang="en-US" dirty="0"/>
              <a:t>.</a:t>
            </a:r>
          </a:p>
          <a:p>
            <a:r>
              <a:rPr lang="en-US" dirty="0"/>
              <a:t> </a:t>
            </a:r>
          </a:p>
          <a:p>
            <a:pPr lvl="0"/>
            <a:r>
              <a:rPr lang="en-US" dirty="0"/>
              <a:t>Touch on working in InDesign instead of Word for some wins, too. </a:t>
            </a:r>
          </a:p>
          <a:p>
            <a:endParaRPr lang="en-US" dirty="0"/>
          </a:p>
        </p:txBody>
      </p:sp>
      <p:sp>
        <p:nvSpPr>
          <p:cNvPr id="4" name="Slide Number Placeholder 3"/>
          <p:cNvSpPr>
            <a:spLocks noGrp="1"/>
          </p:cNvSpPr>
          <p:nvPr>
            <p:ph type="sldNum" sz="quarter" idx="5"/>
          </p:nvPr>
        </p:nvSpPr>
        <p:spPr/>
        <p:txBody>
          <a:bodyPr/>
          <a:lstStyle/>
          <a:p>
            <a:fld id="{C066ACE7-0372-4905-9036-E8DA35529DD3}" type="slidenum">
              <a:rPr lang="en-US" smtClean="0"/>
              <a:t>5</a:t>
            </a:fld>
            <a:endParaRPr lang="en-US"/>
          </a:p>
        </p:txBody>
      </p:sp>
    </p:spTree>
    <p:extLst>
      <p:ext uri="{BB962C8B-B14F-4D97-AF65-F5344CB8AC3E}">
        <p14:creationId xmlns:p14="http://schemas.microsoft.com/office/powerpoint/2010/main" val="2907874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building for the future – more data, stronger integrations and oversight/maintenance that makes this tool part of our everyday workflow.</a:t>
            </a:r>
          </a:p>
          <a:p>
            <a:r>
              <a:rPr lang="en-US" dirty="0"/>
              <a:t> </a:t>
            </a:r>
          </a:p>
          <a:p>
            <a:r>
              <a:rPr lang="en-US" dirty="0"/>
              <a:t>We expect these wins over time: </a:t>
            </a:r>
          </a:p>
          <a:p>
            <a:pPr lvl="0"/>
            <a:r>
              <a:rPr lang="en-US" dirty="0"/>
              <a:t>Proposal prep time reduced. </a:t>
            </a:r>
          </a:p>
          <a:p>
            <a:pPr lvl="0"/>
            <a:r>
              <a:rPr lang="en-US" dirty="0"/>
              <a:t>Relevant case studies easier to find. </a:t>
            </a:r>
          </a:p>
          <a:p>
            <a:pPr lvl="0"/>
            <a:r>
              <a:rPr lang="en-US" dirty="0"/>
              <a:t>Shorter versions of case studies and resumes built on the fly. </a:t>
            </a:r>
          </a:p>
          <a:p>
            <a:pPr lvl="0"/>
            <a:r>
              <a:rPr lang="en-US" dirty="0"/>
              <a:t>Central library of submittals. </a:t>
            </a:r>
          </a:p>
          <a:p>
            <a:pPr lvl="0"/>
            <a:r>
              <a:rPr lang="en-US" dirty="0"/>
              <a:t>Improved look/feel of pursuits.</a:t>
            </a:r>
          </a:p>
          <a:p>
            <a:pPr lvl="0"/>
            <a:r>
              <a:rPr lang="en-US" dirty="0"/>
              <a:t>AI to help us create approaches, letters, etc. based on other submittals. AI tool is expected to also review the RFQ/RFI and help us lay out the submittal based on the requirements.</a:t>
            </a:r>
          </a:p>
          <a:p>
            <a:endParaRPr lang="en-US" dirty="0"/>
          </a:p>
        </p:txBody>
      </p:sp>
      <p:sp>
        <p:nvSpPr>
          <p:cNvPr id="4" name="Slide Number Placeholder 3"/>
          <p:cNvSpPr>
            <a:spLocks noGrp="1"/>
          </p:cNvSpPr>
          <p:nvPr>
            <p:ph type="sldNum" sz="quarter" idx="5"/>
          </p:nvPr>
        </p:nvSpPr>
        <p:spPr/>
        <p:txBody>
          <a:bodyPr/>
          <a:lstStyle/>
          <a:p>
            <a:fld id="{C066ACE7-0372-4905-9036-E8DA35529DD3}" type="slidenum">
              <a:rPr lang="en-US" smtClean="0"/>
              <a:t>6</a:t>
            </a:fld>
            <a:endParaRPr lang="en-US"/>
          </a:p>
        </p:txBody>
      </p:sp>
    </p:spTree>
    <p:extLst>
      <p:ext uri="{BB962C8B-B14F-4D97-AF65-F5344CB8AC3E}">
        <p14:creationId xmlns:p14="http://schemas.microsoft.com/office/powerpoint/2010/main" val="2742382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44037-8C5E-3A8E-D949-22A82C42B0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5A6BE4-AD59-2084-44FA-5AAB2CBD85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3A3978-3398-E41F-D7AB-8263403DD1D3}"/>
              </a:ext>
            </a:extLst>
          </p:cNvPr>
          <p:cNvSpPr>
            <a:spLocks noGrp="1"/>
          </p:cNvSpPr>
          <p:nvPr>
            <p:ph type="body" idx="1"/>
          </p:nvPr>
        </p:nvSpPr>
        <p:spPr/>
        <p:txBody>
          <a:bodyPr/>
          <a:lstStyle/>
          <a:p>
            <a:r>
              <a:rPr lang="en-US" dirty="0"/>
              <a:t>If I could go back, I’d plan more time for understanding how </a:t>
            </a:r>
            <a:r>
              <a:rPr lang="en-US" dirty="0" err="1"/>
              <a:t>OpenAsset</a:t>
            </a:r>
            <a:r>
              <a:rPr lang="en-US" dirty="0"/>
              <a:t> works, developing a stronger roadmap to get there, setting clearer adoption expectations and starting with a tighter structure. </a:t>
            </a:r>
            <a:r>
              <a:rPr lang="en-US" dirty="0" err="1"/>
              <a:t>OpenAsset</a:t>
            </a:r>
            <a:r>
              <a:rPr lang="en-US" dirty="0"/>
              <a:t> is powerful, but it takes discipline. </a:t>
            </a:r>
          </a:p>
          <a:p>
            <a:endParaRPr lang="en-US" dirty="0"/>
          </a:p>
          <a:p>
            <a:r>
              <a:rPr lang="en-US" dirty="0"/>
              <a:t>With the Trilon1 conversion happening this year, it was important we coordinated with Trilon to figure out how we were going to manage assets going forward. We weren’t, for example, using CRM to store marketing versions of resume and project information. We had to determine what data we would store in </a:t>
            </a:r>
            <a:r>
              <a:rPr lang="en-US" dirty="0" err="1"/>
              <a:t>OpenAsset</a:t>
            </a:r>
            <a:r>
              <a:rPr lang="en-US" dirty="0"/>
              <a:t> and how Vantagepoint would communicate with </a:t>
            </a:r>
            <a:r>
              <a:rPr lang="en-US" dirty="0" err="1"/>
              <a:t>OpenAsset</a:t>
            </a:r>
            <a:r>
              <a:rPr lang="en-US" dirty="0"/>
              <a:t>. We decided that Trilon1 would be our data source, so we are creating workflows to ensure information is stored in the right spots in Vantagepoint. From there, the information will go to the data warehouse/data hub and then to </a:t>
            </a:r>
            <a:r>
              <a:rPr lang="en-US" dirty="0" err="1"/>
              <a:t>OpenAsset</a:t>
            </a:r>
            <a:r>
              <a:rPr lang="en-US" dirty="0"/>
              <a:t>. That is not set up yet so we got creative so we could build </a:t>
            </a:r>
            <a:r>
              <a:rPr lang="en-US" dirty="0" err="1"/>
              <a:t>OpenAsset</a:t>
            </a:r>
            <a:r>
              <a:rPr lang="en-US" dirty="0"/>
              <a:t> during the Trilon1 migration process. </a:t>
            </a:r>
          </a:p>
          <a:p>
            <a:endParaRPr lang="en-US" dirty="0"/>
          </a:p>
          <a:p>
            <a:r>
              <a:rPr lang="en-US" dirty="0"/>
              <a:t>We expect these wins over time: </a:t>
            </a:r>
          </a:p>
          <a:p>
            <a:pPr lvl="0"/>
            <a:r>
              <a:rPr lang="en-US" dirty="0"/>
              <a:t>Proposal prep time reduced. </a:t>
            </a:r>
          </a:p>
          <a:p>
            <a:pPr lvl="0"/>
            <a:r>
              <a:rPr lang="en-US" dirty="0"/>
              <a:t>Relevant case studies easier to find. </a:t>
            </a:r>
          </a:p>
          <a:p>
            <a:pPr lvl="0"/>
            <a:r>
              <a:rPr lang="en-US" dirty="0"/>
              <a:t>Shorter versions of case studies and resumes built on the fly. </a:t>
            </a:r>
          </a:p>
          <a:p>
            <a:pPr lvl="0"/>
            <a:r>
              <a:rPr lang="en-US" dirty="0"/>
              <a:t>Central library of submittals. </a:t>
            </a:r>
          </a:p>
          <a:p>
            <a:pPr lvl="0"/>
            <a:r>
              <a:rPr lang="en-US" dirty="0"/>
              <a:t>Improved look/feel of pursuits.</a:t>
            </a:r>
          </a:p>
          <a:p>
            <a:pPr lvl="0"/>
            <a:r>
              <a:rPr lang="en-US" dirty="0"/>
              <a:t>Shred.ai (</a:t>
            </a:r>
            <a:r>
              <a:rPr lang="en-US" dirty="0" err="1"/>
              <a:t>OpenAsset</a:t>
            </a:r>
            <a:r>
              <a:rPr lang="en-US" dirty="0"/>
              <a:t> add-on) to help us create approaches, letters, etc. based on other submittals. Shred.ai is expected to also review the RFQ/RFI and help us lay out the submittal based on the requirements.</a:t>
            </a:r>
            <a:br>
              <a:rPr lang="en-US" dirty="0"/>
            </a:br>
            <a:br>
              <a:rPr lang="en-US" dirty="0"/>
            </a:br>
            <a:endParaRPr lang="en-US" dirty="0"/>
          </a:p>
        </p:txBody>
      </p:sp>
      <p:sp>
        <p:nvSpPr>
          <p:cNvPr id="4" name="Slide Number Placeholder 3">
            <a:extLst>
              <a:ext uri="{FF2B5EF4-FFF2-40B4-BE49-F238E27FC236}">
                <a16:creationId xmlns:a16="http://schemas.microsoft.com/office/drawing/2014/main" id="{2ECDC688-AB96-7D2B-8BB9-EFF73B231B51}"/>
              </a:ext>
            </a:extLst>
          </p:cNvPr>
          <p:cNvSpPr>
            <a:spLocks noGrp="1"/>
          </p:cNvSpPr>
          <p:nvPr>
            <p:ph type="sldNum" sz="quarter" idx="5"/>
          </p:nvPr>
        </p:nvSpPr>
        <p:spPr/>
        <p:txBody>
          <a:bodyPr/>
          <a:lstStyle/>
          <a:p>
            <a:fld id="{C066ACE7-0372-4905-9036-E8DA35529DD3}" type="slidenum">
              <a:rPr lang="en-US" smtClean="0"/>
              <a:t>7</a:t>
            </a:fld>
            <a:endParaRPr lang="en-US"/>
          </a:p>
        </p:txBody>
      </p:sp>
    </p:spTree>
    <p:extLst>
      <p:ext uri="{BB962C8B-B14F-4D97-AF65-F5344CB8AC3E}">
        <p14:creationId xmlns:p14="http://schemas.microsoft.com/office/powerpoint/2010/main" val="3338584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considering </a:t>
            </a:r>
            <a:r>
              <a:rPr lang="en-US" dirty="0" err="1"/>
              <a:t>OpenAsset</a:t>
            </a:r>
            <a:r>
              <a:rPr lang="en-US" dirty="0"/>
              <a:t>, start small. Clean up your library, set goals, and get your structure right. For photos, the recommendation is to not to worry about filenames and including project data there, but instead to ensure that your project photography is in unique folders, all at the same level in the folder structure. This groundwork makes everything easier later.</a:t>
            </a:r>
          </a:p>
        </p:txBody>
      </p:sp>
      <p:sp>
        <p:nvSpPr>
          <p:cNvPr id="4" name="Slide Number Placeholder 3"/>
          <p:cNvSpPr>
            <a:spLocks noGrp="1"/>
          </p:cNvSpPr>
          <p:nvPr>
            <p:ph type="sldNum" sz="quarter" idx="5"/>
          </p:nvPr>
        </p:nvSpPr>
        <p:spPr/>
        <p:txBody>
          <a:bodyPr/>
          <a:lstStyle/>
          <a:p>
            <a:fld id="{C066ACE7-0372-4905-9036-E8DA35529DD3}" type="slidenum">
              <a:rPr lang="en-US" smtClean="0"/>
              <a:t>8</a:t>
            </a:fld>
            <a:endParaRPr lang="en-US"/>
          </a:p>
        </p:txBody>
      </p:sp>
    </p:spTree>
    <p:extLst>
      <p:ext uri="{BB962C8B-B14F-4D97-AF65-F5344CB8AC3E}">
        <p14:creationId xmlns:p14="http://schemas.microsoft.com/office/powerpoint/2010/main" val="2695013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OpenAsset</a:t>
            </a:r>
            <a:r>
              <a:rPr lang="en-US" dirty="0"/>
              <a:t> has been a big step forward for us, but it’s a journey. I hope sharing our lessons helps you decide how to approach it. I’d love to hear your questions or experiences.</a:t>
            </a:r>
          </a:p>
        </p:txBody>
      </p:sp>
      <p:sp>
        <p:nvSpPr>
          <p:cNvPr id="4" name="Slide Number Placeholder 3"/>
          <p:cNvSpPr>
            <a:spLocks noGrp="1"/>
          </p:cNvSpPr>
          <p:nvPr>
            <p:ph type="sldNum" sz="quarter" idx="5"/>
          </p:nvPr>
        </p:nvSpPr>
        <p:spPr/>
        <p:txBody>
          <a:bodyPr/>
          <a:lstStyle/>
          <a:p>
            <a:fld id="{C066ACE7-0372-4905-9036-E8DA35529DD3}" type="slidenum">
              <a:rPr lang="en-US" smtClean="0"/>
              <a:t>9</a:t>
            </a:fld>
            <a:endParaRPr lang="en-US"/>
          </a:p>
        </p:txBody>
      </p:sp>
    </p:spTree>
    <p:extLst>
      <p:ext uri="{BB962C8B-B14F-4D97-AF65-F5344CB8AC3E}">
        <p14:creationId xmlns:p14="http://schemas.microsoft.com/office/powerpoint/2010/main" val="37849900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93D57-83F9-EFB5-379E-92604351F7C6}"/>
              </a:ext>
            </a:extLst>
          </p:cNvPr>
          <p:cNvSpPr>
            <a:spLocks noGrp="1"/>
          </p:cNvSpPr>
          <p:nvPr>
            <p:ph type="ctrTitle"/>
          </p:nvPr>
        </p:nvSpPr>
        <p:spPr>
          <a:xfrm>
            <a:off x="1524000" y="1720237"/>
            <a:ext cx="5747238" cy="2387600"/>
          </a:xfrm>
        </p:spPr>
        <p:txBody>
          <a:bodyPr anchor="b"/>
          <a:lstStyle>
            <a:lvl1pPr algn="l">
              <a:defRPr sz="6000">
                <a:solidFill>
                  <a:srgbClr val="224E65"/>
                </a:solidFill>
                <a:latin typeface="Filicudi Solid" panose="00000800000000000000"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51702CD2-BD9D-7EE4-64B8-FD94DD6E4468}"/>
              </a:ext>
            </a:extLst>
          </p:cNvPr>
          <p:cNvSpPr>
            <a:spLocks noGrp="1"/>
          </p:cNvSpPr>
          <p:nvPr>
            <p:ph type="subTitle" idx="1"/>
          </p:nvPr>
        </p:nvSpPr>
        <p:spPr>
          <a:xfrm>
            <a:off x="1524000" y="4199912"/>
            <a:ext cx="5747238" cy="495177"/>
          </a:xfrm>
        </p:spPr>
        <p:txBody>
          <a:bodyPr/>
          <a:lstStyle>
            <a:lvl1pPr marL="0" indent="0" algn="l">
              <a:buNone/>
              <a:defRPr sz="2400">
                <a:solidFill>
                  <a:srgbClr val="B44C3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2D8C7E9-FD29-846E-B6A9-A86EBE1EB644}"/>
              </a:ext>
            </a:extLst>
          </p:cNvPr>
          <p:cNvSpPr>
            <a:spLocks noGrp="1"/>
          </p:cNvSpPr>
          <p:nvPr>
            <p:ph type="dt" sz="half" idx="10"/>
          </p:nvPr>
        </p:nvSpPr>
        <p:spPr/>
        <p:txBody>
          <a:bodyPr/>
          <a:lstStyle/>
          <a:p>
            <a:fld id="{E48B157D-F7EC-4260-8E54-3DDAC778E347}" type="datetimeFigureOut">
              <a:rPr lang="en-US" smtClean="0"/>
              <a:t>9/18/2025</a:t>
            </a:fld>
            <a:endParaRPr lang="en-US"/>
          </a:p>
        </p:txBody>
      </p:sp>
      <p:sp>
        <p:nvSpPr>
          <p:cNvPr id="5" name="Footer Placeholder 4">
            <a:extLst>
              <a:ext uri="{FF2B5EF4-FFF2-40B4-BE49-F238E27FC236}">
                <a16:creationId xmlns:a16="http://schemas.microsoft.com/office/drawing/2014/main" id="{DE6B2AEE-E753-6F15-165B-AC1D4C231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75D635-4A72-383C-BDF7-6E2FA371B27A}"/>
              </a:ext>
            </a:extLst>
          </p:cNvPr>
          <p:cNvSpPr>
            <a:spLocks noGrp="1"/>
          </p:cNvSpPr>
          <p:nvPr>
            <p:ph type="sldNum" sz="quarter" idx="12"/>
          </p:nvPr>
        </p:nvSpPr>
        <p:spPr/>
        <p:txBody>
          <a:bodyPr/>
          <a:lstStyle/>
          <a:p>
            <a:fld id="{F689C88C-81B4-42B3-9EA3-FAED454E85F2}" type="slidenum">
              <a:rPr lang="en-US" smtClean="0"/>
              <a:t>‹#›</a:t>
            </a:fld>
            <a:endParaRPr lang="en-US"/>
          </a:p>
        </p:txBody>
      </p:sp>
      <p:pic>
        <p:nvPicPr>
          <p:cNvPr id="8" name="Picture 7" descr="A blue and orange logo&#10;&#10;AI-generated content may be incorrect.">
            <a:extLst>
              <a:ext uri="{FF2B5EF4-FFF2-40B4-BE49-F238E27FC236}">
                <a16:creationId xmlns:a16="http://schemas.microsoft.com/office/drawing/2014/main" id="{BB4AC560-29C6-249A-713C-44DD4D8F3E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17738" y="5487115"/>
            <a:ext cx="2964055" cy="540461"/>
          </a:xfrm>
          <a:prstGeom prst="rect">
            <a:avLst/>
          </a:prstGeom>
        </p:spPr>
      </p:pic>
    </p:spTree>
    <p:extLst>
      <p:ext uri="{BB962C8B-B14F-4D97-AF65-F5344CB8AC3E}">
        <p14:creationId xmlns:p14="http://schemas.microsoft.com/office/powerpoint/2010/main" val="65127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C1279F-95F1-69A4-7D7D-D67E1B040A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E7D915-C055-3396-CFB9-6F5EE9BB19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51F13-1CDA-A4C1-FCCE-28B87B4F59D9}"/>
              </a:ext>
            </a:extLst>
          </p:cNvPr>
          <p:cNvSpPr>
            <a:spLocks noGrp="1"/>
          </p:cNvSpPr>
          <p:nvPr>
            <p:ph type="dt" sz="half" idx="10"/>
          </p:nvPr>
        </p:nvSpPr>
        <p:spPr/>
        <p:txBody>
          <a:bodyPr/>
          <a:lstStyle/>
          <a:p>
            <a:fld id="{E48B157D-F7EC-4260-8E54-3DDAC778E347}" type="datetimeFigureOut">
              <a:rPr lang="en-US" smtClean="0"/>
              <a:t>9/18/2025</a:t>
            </a:fld>
            <a:endParaRPr lang="en-US"/>
          </a:p>
        </p:txBody>
      </p:sp>
      <p:sp>
        <p:nvSpPr>
          <p:cNvPr id="5" name="Footer Placeholder 4">
            <a:extLst>
              <a:ext uri="{FF2B5EF4-FFF2-40B4-BE49-F238E27FC236}">
                <a16:creationId xmlns:a16="http://schemas.microsoft.com/office/drawing/2014/main" id="{1A1F4111-F020-F663-C0A4-8E842AA57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C2507-FDB2-2C65-BE74-9E05BE9F99D2}"/>
              </a:ext>
            </a:extLst>
          </p:cNvPr>
          <p:cNvSpPr>
            <a:spLocks noGrp="1"/>
          </p:cNvSpPr>
          <p:nvPr>
            <p:ph type="sldNum" sz="quarter" idx="12"/>
          </p:nvPr>
        </p:nvSpPr>
        <p:spPr/>
        <p:txBody>
          <a:bodyPr/>
          <a:lstStyle/>
          <a:p>
            <a:fld id="{F689C88C-81B4-42B3-9EA3-FAED454E85F2}" type="slidenum">
              <a:rPr lang="en-US" smtClean="0"/>
              <a:t>‹#›</a:t>
            </a:fld>
            <a:endParaRPr lang="en-US"/>
          </a:p>
        </p:txBody>
      </p:sp>
    </p:spTree>
    <p:extLst>
      <p:ext uri="{BB962C8B-B14F-4D97-AF65-F5344CB8AC3E}">
        <p14:creationId xmlns:p14="http://schemas.microsoft.com/office/powerpoint/2010/main" val="3435680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A24B-8DAE-D108-790B-18025AD9663F}"/>
              </a:ext>
            </a:extLst>
          </p:cNvPr>
          <p:cNvSpPr>
            <a:spLocks noGrp="1"/>
          </p:cNvSpPr>
          <p:nvPr>
            <p:ph type="title" hasCustomPrompt="1"/>
          </p:nvPr>
        </p:nvSpPr>
        <p:spPr/>
        <p:txBody>
          <a:bodyPr/>
          <a:lstStyle>
            <a:lvl1pPr>
              <a:defRPr>
                <a:solidFill>
                  <a:srgbClr val="224E65"/>
                </a:solidFill>
                <a:latin typeface="Filicudi Solid" panose="00000800000000000000" pitchFamily="50" charset="0"/>
              </a:defRPr>
            </a:lvl1pPr>
          </a:lstStyle>
          <a:p>
            <a:r>
              <a:rPr lang="en-US" dirty="0"/>
              <a:t>HEADER</a:t>
            </a:r>
          </a:p>
        </p:txBody>
      </p:sp>
      <p:sp>
        <p:nvSpPr>
          <p:cNvPr id="3" name="Content Placeholder 2">
            <a:extLst>
              <a:ext uri="{FF2B5EF4-FFF2-40B4-BE49-F238E27FC236}">
                <a16:creationId xmlns:a16="http://schemas.microsoft.com/office/drawing/2014/main" id="{9911C3CA-F790-CA42-BDE8-EF96F50F8A5B}"/>
              </a:ext>
            </a:extLst>
          </p:cNvPr>
          <p:cNvSpPr>
            <a:spLocks noGrp="1"/>
          </p:cNvSpPr>
          <p:nvPr>
            <p:ph idx="1"/>
          </p:nvPr>
        </p:nvSpPr>
        <p:spPr>
          <a:xfrm>
            <a:off x="2000250" y="1899137"/>
            <a:ext cx="8154865" cy="30245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38B7BE0-8437-9E83-ECD0-66ECF47B4523}"/>
              </a:ext>
            </a:extLst>
          </p:cNvPr>
          <p:cNvSpPr>
            <a:spLocks noGrp="1"/>
          </p:cNvSpPr>
          <p:nvPr>
            <p:ph type="dt" sz="half" idx="10"/>
          </p:nvPr>
        </p:nvSpPr>
        <p:spPr/>
        <p:txBody>
          <a:bodyPr/>
          <a:lstStyle/>
          <a:p>
            <a:fld id="{E48B157D-F7EC-4260-8E54-3DDAC778E347}" type="datetimeFigureOut">
              <a:rPr lang="en-US" smtClean="0"/>
              <a:t>9/18/2025</a:t>
            </a:fld>
            <a:endParaRPr lang="en-US"/>
          </a:p>
        </p:txBody>
      </p:sp>
      <p:sp>
        <p:nvSpPr>
          <p:cNvPr id="5" name="Footer Placeholder 4">
            <a:extLst>
              <a:ext uri="{FF2B5EF4-FFF2-40B4-BE49-F238E27FC236}">
                <a16:creationId xmlns:a16="http://schemas.microsoft.com/office/drawing/2014/main" id="{91418BD6-43CF-0077-506A-B0D6844FE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5217E2-DBDB-25FD-09D0-F6465DB1B17E}"/>
              </a:ext>
            </a:extLst>
          </p:cNvPr>
          <p:cNvSpPr>
            <a:spLocks noGrp="1"/>
          </p:cNvSpPr>
          <p:nvPr>
            <p:ph type="sldNum" sz="quarter" idx="12"/>
          </p:nvPr>
        </p:nvSpPr>
        <p:spPr/>
        <p:txBody>
          <a:bodyPr/>
          <a:lstStyle/>
          <a:p>
            <a:fld id="{F689C88C-81B4-42B3-9EA3-FAED454E85F2}" type="slidenum">
              <a:rPr lang="en-US" smtClean="0"/>
              <a:t>‹#›</a:t>
            </a:fld>
            <a:endParaRPr lang="en-US"/>
          </a:p>
        </p:txBody>
      </p:sp>
      <p:pic>
        <p:nvPicPr>
          <p:cNvPr id="7" name="Picture 6">
            <a:extLst>
              <a:ext uri="{FF2B5EF4-FFF2-40B4-BE49-F238E27FC236}">
                <a16:creationId xmlns:a16="http://schemas.microsoft.com/office/drawing/2014/main" id="{87FECFFE-D366-484E-78C3-2AD59730766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982200" y="296732"/>
            <a:ext cx="1873927" cy="339493"/>
          </a:xfrm>
          <a:prstGeom prst="rect">
            <a:avLst/>
          </a:prstGeom>
        </p:spPr>
      </p:pic>
    </p:spTree>
    <p:extLst>
      <p:ext uri="{BB962C8B-B14F-4D97-AF65-F5344CB8AC3E}">
        <p14:creationId xmlns:p14="http://schemas.microsoft.com/office/powerpoint/2010/main" val="2977406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A352A-0508-7E40-9D2A-B8398E00FA80}"/>
              </a:ext>
            </a:extLst>
          </p:cNvPr>
          <p:cNvSpPr>
            <a:spLocks noGrp="1"/>
          </p:cNvSpPr>
          <p:nvPr>
            <p:ph type="title"/>
          </p:nvPr>
        </p:nvSpPr>
        <p:spPr>
          <a:xfrm>
            <a:off x="831850" y="1709739"/>
            <a:ext cx="10515600" cy="1939070"/>
          </a:xfrm>
        </p:spPr>
        <p:txBody>
          <a:bodyPr anchor="b">
            <a:normAutofit/>
          </a:bodyPr>
          <a:lstStyle>
            <a:lvl1pPr algn="ctr">
              <a:defRPr sz="4800">
                <a:solidFill>
                  <a:srgbClr val="224E65"/>
                </a:solidFill>
                <a:latin typeface="Filicudi Solid" panose="00000800000000000000"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89395D56-FC2B-F38D-43C0-BED9F4A5B569}"/>
              </a:ext>
            </a:extLst>
          </p:cNvPr>
          <p:cNvSpPr>
            <a:spLocks noGrp="1"/>
          </p:cNvSpPr>
          <p:nvPr>
            <p:ph type="body" idx="1"/>
          </p:nvPr>
        </p:nvSpPr>
        <p:spPr>
          <a:xfrm>
            <a:off x="831850" y="3859333"/>
            <a:ext cx="10515600" cy="2230317"/>
          </a:xfrm>
        </p:spPr>
        <p:txBody>
          <a:bodyPr/>
          <a:lstStyle>
            <a:lvl1pPr marL="0" indent="0" algn="ctr">
              <a:buNone/>
              <a:defRPr sz="2400">
                <a:solidFill>
                  <a:srgbClr val="B44C36"/>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E8A036A-EDAA-4AC1-6990-ACA1F2F0EDCF}"/>
              </a:ext>
            </a:extLst>
          </p:cNvPr>
          <p:cNvSpPr>
            <a:spLocks noGrp="1"/>
          </p:cNvSpPr>
          <p:nvPr>
            <p:ph type="dt" sz="half" idx="10"/>
          </p:nvPr>
        </p:nvSpPr>
        <p:spPr/>
        <p:txBody>
          <a:bodyPr/>
          <a:lstStyle/>
          <a:p>
            <a:fld id="{E48B157D-F7EC-4260-8E54-3DDAC778E347}" type="datetimeFigureOut">
              <a:rPr lang="en-US" smtClean="0"/>
              <a:t>9/18/2025</a:t>
            </a:fld>
            <a:endParaRPr lang="en-US"/>
          </a:p>
        </p:txBody>
      </p:sp>
      <p:sp>
        <p:nvSpPr>
          <p:cNvPr id="5" name="Footer Placeholder 4">
            <a:extLst>
              <a:ext uri="{FF2B5EF4-FFF2-40B4-BE49-F238E27FC236}">
                <a16:creationId xmlns:a16="http://schemas.microsoft.com/office/drawing/2014/main" id="{EAAD0DEB-F35C-9CF8-5692-71CCDE602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088603-9FBA-1710-3A7C-1086E1FC27B2}"/>
              </a:ext>
            </a:extLst>
          </p:cNvPr>
          <p:cNvSpPr>
            <a:spLocks noGrp="1"/>
          </p:cNvSpPr>
          <p:nvPr>
            <p:ph type="sldNum" sz="quarter" idx="12"/>
          </p:nvPr>
        </p:nvSpPr>
        <p:spPr/>
        <p:txBody>
          <a:bodyPr/>
          <a:lstStyle/>
          <a:p>
            <a:fld id="{F689C88C-81B4-42B3-9EA3-FAED454E85F2}" type="slidenum">
              <a:rPr lang="en-US" smtClean="0"/>
              <a:t>‹#›</a:t>
            </a:fld>
            <a:endParaRPr lang="en-US"/>
          </a:p>
        </p:txBody>
      </p:sp>
      <p:sp>
        <p:nvSpPr>
          <p:cNvPr id="7" name="Title 1">
            <a:extLst>
              <a:ext uri="{FF2B5EF4-FFF2-40B4-BE49-F238E27FC236}">
                <a16:creationId xmlns:a16="http://schemas.microsoft.com/office/drawing/2014/main" id="{E9AAF95C-4B5B-BAEA-0255-5A8445FF6652}"/>
              </a:ext>
            </a:extLst>
          </p:cNvPr>
          <p:cNvSpPr txBox="1">
            <a:spLocks/>
          </p:cNvSpPr>
          <p:nvPr userDrawn="1"/>
        </p:nvSpPr>
        <p:spPr>
          <a:xfrm>
            <a:off x="6224954" y="378313"/>
            <a:ext cx="2272811" cy="7734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24E65"/>
                </a:solidFill>
                <a:latin typeface="Filicudi Solid" panose="00000800000000000000" pitchFamily="50" charset="0"/>
                <a:ea typeface="+mj-ea"/>
                <a:cs typeface="+mj-cs"/>
              </a:defRPr>
            </a:lvl1pPr>
          </a:lstStyle>
          <a:p>
            <a:r>
              <a:rPr lang="en-US" dirty="0"/>
              <a:t>HEADER</a:t>
            </a:r>
          </a:p>
        </p:txBody>
      </p:sp>
      <p:pic>
        <p:nvPicPr>
          <p:cNvPr id="9" name="Picture 8" descr="A blue and orange logo&#10;&#10;AI-generated content may be incorrect.">
            <a:extLst>
              <a:ext uri="{FF2B5EF4-FFF2-40B4-BE49-F238E27FC236}">
                <a16:creationId xmlns:a16="http://schemas.microsoft.com/office/drawing/2014/main" id="{2E063C17-B1D9-156B-BEE2-E6E1279ED1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97765" y="6300174"/>
            <a:ext cx="1873927" cy="341689"/>
          </a:xfrm>
          <a:prstGeom prst="rect">
            <a:avLst/>
          </a:prstGeom>
        </p:spPr>
      </p:pic>
    </p:spTree>
    <p:extLst>
      <p:ext uri="{BB962C8B-B14F-4D97-AF65-F5344CB8AC3E}">
        <p14:creationId xmlns:p14="http://schemas.microsoft.com/office/powerpoint/2010/main" val="3067795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1A02E-E721-4FB7-0CC4-9A81ECD9AEAE}"/>
              </a:ext>
            </a:extLst>
          </p:cNvPr>
          <p:cNvSpPr>
            <a:spLocks noGrp="1"/>
          </p:cNvSpPr>
          <p:nvPr>
            <p:ph sz="half" idx="1" hasCustomPrompt="1"/>
          </p:nvPr>
        </p:nvSpPr>
        <p:spPr>
          <a:xfrm>
            <a:off x="794239" y="2106980"/>
            <a:ext cx="1641230" cy="812067"/>
          </a:xfrm>
        </p:spPr>
        <p:txBody>
          <a:bodyPr>
            <a:noAutofit/>
          </a:bodyPr>
          <a:lstStyle>
            <a:lvl1pPr marL="0" indent="0" algn="ctr">
              <a:buNone/>
              <a:defRPr sz="6600">
                <a:solidFill>
                  <a:srgbClr val="224E65"/>
                </a:solidFill>
                <a:latin typeface="Filicudi Solid" panose="00000800000000000000" pitchFamily="50" charset="0"/>
              </a:defRPr>
            </a:lvl1pPr>
            <a:lvl3pPr marL="914400" indent="0">
              <a:buNone/>
              <a:defRPr/>
            </a:lvl3pPr>
          </a:lstStyle>
          <a:p>
            <a:pPr lvl="0"/>
            <a:r>
              <a:rPr lang="en-US" dirty="0"/>
              <a:t>1</a:t>
            </a:r>
          </a:p>
        </p:txBody>
      </p:sp>
      <p:sp>
        <p:nvSpPr>
          <p:cNvPr id="5" name="Date Placeholder 4">
            <a:extLst>
              <a:ext uri="{FF2B5EF4-FFF2-40B4-BE49-F238E27FC236}">
                <a16:creationId xmlns:a16="http://schemas.microsoft.com/office/drawing/2014/main" id="{C616F543-24B3-ABE0-E6D1-4D5246672CFE}"/>
              </a:ext>
            </a:extLst>
          </p:cNvPr>
          <p:cNvSpPr>
            <a:spLocks noGrp="1"/>
          </p:cNvSpPr>
          <p:nvPr>
            <p:ph type="dt" sz="half" idx="10"/>
          </p:nvPr>
        </p:nvSpPr>
        <p:spPr/>
        <p:txBody>
          <a:bodyPr/>
          <a:lstStyle/>
          <a:p>
            <a:fld id="{E48B157D-F7EC-4260-8E54-3DDAC778E347}" type="datetimeFigureOut">
              <a:rPr lang="en-US" smtClean="0"/>
              <a:t>9/18/2025</a:t>
            </a:fld>
            <a:endParaRPr lang="en-US"/>
          </a:p>
        </p:txBody>
      </p:sp>
      <p:sp>
        <p:nvSpPr>
          <p:cNvPr id="6" name="Footer Placeholder 5">
            <a:extLst>
              <a:ext uri="{FF2B5EF4-FFF2-40B4-BE49-F238E27FC236}">
                <a16:creationId xmlns:a16="http://schemas.microsoft.com/office/drawing/2014/main" id="{C8226E0F-033A-F175-E0CD-BE84EDA1D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C60784-D5CC-BA40-AE34-5C010342622D}"/>
              </a:ext>
            </a:extLst>
          </p:cNvPr>
          <p:cNvSpPr>
            <a:spLocks noGrp="1"/>
          </p:cNvSpPr>
          <p:nvPr>
            <p:ph type="sldNum" sz="quarter" idx="12"/>
          </p:nvPr>
        </p:nvSpPr>
        <p:spPr/>
        <p:txBody>
          <a:bodyPr/>
          <a:lstStyle/>
          <a:p>
            <a:fld id="{F689C88C-81B4-42B3-9EA3-FAED454E85F2}" type="slidenum">
              <a:rPr lang="en-US" smtClean="0"/>
              <a:t>‹#›</a:t>
            </a:fld>
            <a:endParaRPr lang="en-US"/>
          </a:p>
        </p:txBody>
      </p:sp>
      <p:sp>
        <p:nvSpPr>
          <p:cNvPr id="8" name="Title 1">
            <a:extLst>
              <a:ext uri="{FF2B5EF4-FFF2-40B4-BE49-F238E27FC236}">
                <a16:creationId xmlns:a16="http://schemas.microsoft.com/office/drawing/2014/main" id="{BB3604C5-89C9-4377-1808-374AEC0036FA}"/>
              </a:ext>
            </a:extLst>
          </p:cNvPr>
          <p:cNvSpPr>
            <a:spLocks noGrp="1"/>
          </p:cNvSpPr>
          <p:nvPr>
            <p:ph type="title" hasCustomPrompt="1"/>
          </p:nvPr>
        </p:nvSpPr>
        <p:spPr>
          <a:xfrm>
            <a:off x="1229457" y="215655"/>
            <a:ext cx="10515600" cy="1325563"/>
          </a:xfrm>
        </p:spPr>
        <p:txBody>
          <a:bodyPr/>
          <a:lstStyle>
            <a:lvl1pPr>
              <a:defRPr>
                <a:solidFill>
                  <a:srgbClr val="224E65"/>
                </a:solidFill>
                <a:latin typeface="Filicudi Solid" panose="00000800000000000000" pitchFamily="50" charset="0"/>
              </a:defRPr>
            </a:lvl1pPr>
          </a:lstStyle>
          <a:p>
            <a:r>
              <a:rPr lang="en-US" dirty="0"/>
              <a:t>HEADER</a:t>
            </a:r>
          </a:p>
        </p:txBody>
      </p:sp>
      <p:sp>
        <p:nvSpPr>
          <p:cNvPr id="9" name="TextBox 8">
            <a:extLst>
              <a:ext uri="{FF2B5EF4-FFF2-40B4-BE49-F238E27FC236}">
                <a16:creationId xmlns:a16="http://schemas.microsoft.com/office/drawing/2014/main" id="{9EB79BC7-5D4D-CABC-E37C-0AE44ABC626E}"/>
              </a:ext>
            </a:extLst>
          </p:cNvPr>
          <p:cNvSpPr txBox="1"/>
          <p:nvPr userDrawn="1"/>
        </p:nvSpPr>
        <p:spPr>
          <a:xfrm>
            <a:off x="795704" y="3138854"/>
            <a:ext cx="1670538" cy="369332"/>
          </a:xfrm>
          <a:prstGeom prst="rect">
            <a:avLst/>
          </a:prstGeom>
          <a:noFill/>
        </p:spPr>
        <p:txBody>
          <a:bodyPr wrap="square" rtlCol="0">
            <a:spAutoFit/>
          </a:bodyPr>
          <a:lstStyle/>
          <a:p>
            <a:pPr algn="ctr"/>
            <a:r>
              <a:rPr lang="en-US" dirty="0"/>
              <a:t>Text box</a:t>
            </a:r>
          </a:p>
        </p:txBody>
      </p:sp>
      <p:sp>
        <p:nvSpPr>
          <p:cNvPr id="10" name="Content Placeholder 2">
            <a:extLst>
              <a:ext uri="{FF2B5EF4-FFF2-40B4-BE49-F238E27FC236}">
                <a16:creationId xmlns:a16="http://schemas.microsoft.com/office/drawing/2014/main" id="{DC5A80AB-E039-6135-DABC-732B495FA05C}"/>
              </a:ext>
            </a:extLst>
          </p:cNvPr>
          <p:cNvSpPr>
            <a:spLocks noGrp="1"/>
          </p:cNvSpPr>
          <p:nvPr>
            <p:ph sz="half" idx="13" hasCustomPrompt="1"/>
          </p:nvPr>
        </p:nvSpPr>
        <p:spPr>
          <a:xfrm>
            <a:off x="3069981" y="2106980"/>
            <a:ext cx="1641230" cy="812067"/>
          </a:xfrm>
        </p:spPr>
        <p:txBody>
          <a:bodyPr>
            <a:noAutofit/>
          </a:bodyPr>
          <a:lstStyle>
            <a:lvl1pPr marL="0" indent="0" algn="ctr">
              <a:buNone/>
              <a:defRPr sz="6600">
                <a:solidFill>
                  <a:srgbClr val="224E65"/>
                </a:solidFill>
                <a:latin typeface="Filicudi Solid" panose="00000800000000000000" pitchFamily="50" charset="0"/>
              </a:defRPr>
            </a:lvl1pPr>
            <a:lvl3pPr marL="914400" indent="0">
              <a:buNone/>
              <a:defRPr/>
            </a:lvl3pPr>
          </a:lstStyle>
          <a:p>
            <a:pPr lvl="0"/>
            <a:r>
              <a:rPr lang="en-US" dirty="0"/>
              <a:t>2</a:t>
            </a:r>
          </a:p>
        </p:txBody>
      </p:sp>
      <p:sp>
        <p:nvSpPr>
          <p:cNvPr id="11" name="TextBox 10">
            <a:extLst>
              <a:ext uri="{FF2B5EF4-FFF2-40B4-BE49-F238E27FC236}">
                <a16:creationId xmlns:a16="http://schemas.microsoft.com/office/drawing/2014/main" id="{BD20823A-18B4-44EB-F15D-22E904CCB2F6}"/>
              </a:ext>
            </a:extLst>
          </p:cNvPr>
          <p:cNvSpPr txBox="1"/>
          <p:nvPr userDrawn="1"/>
        </p:nvSpPr>
        <p:spPr>
          <a:xfrm>
            <a:off x="3071446" y="3138854"/>
            <a:ext cx="1670538" cy="369332"/>
          </a:xfrm>
          <a:prstGeom prst="rect">
            <a:avLst/>
          </a:prstGeom>
          <a:noFill/>
        </p:spPr>
        <p:txBody>
          <a:bodyPr wrap="square" rtlCol="0">
            <a:spAutoFit/>
          </a:bodyPr>
          <a:lstStyle/>
          <a:p>
            <a:pPr algn="ctr"/>
            <a:r>
              <a:rPr lang="en-US" dirty="0"/>
              <a:t>Text box</a:t>
            </a:r>
          </a:p>
        </p:txBody>
      </p:sp>
      <p:sp>
        <p:nvSpPr>
          <p:cNvPr id="20" name="Content Placeholder 2">
            <a:extLst>
              <a:ext uri="{FF2B5EF4-FFF2-40B4-BE49-F238E27FC236}">
                <a16:creationId xmlns:a16="http://schemas.microsoft.com/office/drawing/2014/main" id="{4F4B581F-C24D-7DB8-F9AB-FCF7F8E359DD}"/>
              </a:ext>
            </a:extLst>
          </p:cNvPr>
          <p:cNvSpPr>
            <a:spLocks noGrp="1"/>
          </p:cNvSpPr>
          <p:nvPr>
            <p:ph sz="half" idx="14" hasCustomPrompt="1"/>
          </p:nvPr>
        </p:nvSpPr>
        <p:spPr>
          <a:xfrm>
            <a:off x="5316415" y="2106980"/>
            <a:ext cx="1641230" cy="812067"/>
          </a:xfrm>
        </p:spPr>
        <p:txBody>
          <a:bodyPr>
            <a:noAutofit/>
          </a:bodyPr>
          <a:lstStyle>
            <a:lvl1pPr marL="0" indent="0" algn="ctr">
              <a:buNone/>
              <a:defRPr sz="6600">
                <a:solidFill>
                  <a:srgbClr val="224E65"/>
                </a:solidFill>
                <a:latin typeface="Filicudi Solid" panose="00000800000000000000" pitchFamily="50" charset="0"/>
              </a:defRPr>
            </a:lvl1pPr>
            <a:lvl3pPr marL="914400" indent="0">
              <a:buNone/>
              <a:defRPr/>
            </a:lvl3pPr>
          </a:lstStyle>
          <a:p>
            <a:pPr lvl="0"/>
            <a:r>
              <a:rPr lang="en-US" dirty="0"/>
              <a:t>3</a:t>
            </a:r>
          </a:p>
        </p:txBody>
      </p:sp>
      <p:sp>
        <p:nvSpPr>
          <p:cNvPr id="21" name="TextBox 20">
            <a:extLst>
              <a:ext uri="{FF2B5EF4-FFF2-40B4-BE49-F238E27FC236}">
                <a16:creationId xmlns:a16="http://schemas.microsoft.com/office/drawing/2014/main" id="{807C56E8-AF23-299A-2A86-4111EC965262}"/>
              </a:ext>
            </a:extLst>
          </p:cNvPr>
          <p:cNvSpPr txBox="1"/>
          <p:nvPr userDrawn="1"/>
        </p:nvSpPr>
        <p:spPr>
          <a:xfrm>
            <a:off x="5317880" y="3138854"/>
            <a:ext cx="1670538" cy="369332"/>
          </a:xfrm>
          <a:prstGeom prst="rect">
            <a:avLst/>
          </a:prstGeom>
          <a:noFill/>
        </p:spPr>
        <p:txBody>
          <a:bodyPr wrap="square" rtlCol="0">
            <a:spAutoFit/>
          </a:bodyPr>
          <a:lstStyle/>
          <a:p>
            <a:pPr algn="ctr"/>
            <a:r>
              <a:rPr lang="en-US" dirty="0"/>
              <a:t>Text box</a:t>
            </a:r>
          </a:p>
        </p:txBody>
      </p:sp>
      <p:sp>
        <p:nvSpPr>
          <p:cNvPr id="22" name="Content Placeholder 2">
            <a:extLst>
              <a:ext uri="{FF2B5EF4-FFF2-40B4-BE49-F238E27FC236}">
                <a16:creationId xmlns:a16="http://schemas.microsoft.com/office/drawing/2014/main" id="{28D316EC-547A-5EFB-08DC-EC4E437AB5EC}"/>
              </a:ext>
            </a:extLst>
          </p:cNvPr>
          <p:cNvSpPr>
            <a:spLocks noGrp="1"/>
          </p:cNvSpPr>
          <p:nvPr>
            <p:ph sz="half" idx="15" hasCustomPrompt="1"/>
          </p:nvPr>
        </p:nvSpPr>
        <p:spPr>
          <a:xfrm>
            <a:off x="7521821" y="2106980"/>
            <a:ext cx="1641230" cy="812067"/>
          </a:xfrm>
        </p:spPr>
        <p:txBody>
          <a:bodyPr>
            <a:noAutofit/>
          </a:bodyPr>
          <a:lstStyle>
            <a:lvl1pPr marL="0" indent="0" algn="ctr">
              <a:buNone/>
              <a:defRPr sz="6600">
                <a:solidFill>
                  <a:schemeClr val="bg1"/>
                </a:solidFill>
                <a:latin typeface="Filicudi Solid" panose="00000800000000000000" pitchFamily="50" charset="0"/>
              </a:defRPr>
            </a:lvl1pPr>
            <a:lvl3pPr marL="914400" indent="0">
              <a:buNone/>
              <a:defRPr/>
            </a:lvl3pPr>
          </a:lstStyle>
          <a:p>
            <a:pPr lvl="0"/>
            <a:r>
              <a:rPr lang="en-US" dirty="0"/>
              <a:t>4</a:t>
            </a:r>
          </a:p>
        </p:txBody>
      </p:sp>
      <p:sp>
        <p:nvSpPr>
          <p:cNvPr id="23" name="TextBox 22">
            <a:extLst>
              <a:ext uri="{FF2B5EF4-FFF2-40B4-BE49-F238E27FC236}">
                <a16:creationId xmlns:a16="http://schemas.microsoft.com/office/drawing/2014/main" id="{D652441D-0773-F87B-246D-77E0FD957C56}"/>
              </a:ext>
            </a:extLst>
          </p:cNvPr>
          <p:cNvSpPr txBox="1"/>
          <p:nvPr userDrawn="1"/>
        </p:nvSpPr>
        <p:spPr>
          <a:xfrm>
            <a:off x="7523286" y="3138854"/>
            <a:ext cx="1670538" cy="369332"/>
          </a:xfrm>
          <a:prstGeom prst="rect">
            <a:avLst/>
          </a:prstGeom>
          <a:noFill/>
        </p:spPr>
        <p:txBody>
          <a:bodyPr wrap="square" rtlCol="0">
            <a:spAutoFit/>
          </a:bodyPr>
          <a:lstStyle/>
          <a:p>
            <a:pPr algn="ctr"/>
            <a:r>
              <a:rPr lang="en-US" dirty="0">
                <a:solidFill>
                  <a:schemeClr val="bg1"/>
                </a:solidFill>
              </a:rPr>
              <a:t>Text box</a:t>
            </a:r>
          </a:p>
        </p:txBody>
      </p:sp>
      <p:sp>
        <p:nvSpPr>
          <p:cNvPr id="24" name="Content Placeholder 2">
            <a:extLst>
              <a:ext uri="{FF2B5EF4-FFF2-40B4-BE49-F238E27FC236}">
                <a16:creationId xmlns:a16="http://schemas.microsoft.com/office/drawing/2014/main" id="{2D53A9D5-37CA-4C2C-FBDA-86BAC1F18004}"/>
              </a:ext>
            </a:extLst>
          </p:cNvPr>
          <p:cNvSpPr>
            <a:spLocks noGrp="1"/>
          </p:cNvSpPr>
          <p:nvPr>
            <p:ph sz="half" idx="16" hasCustomPrompt="1"/>
          </p:nvPr>
        </p:nvSpPr>
        <p:spPr>
          <a:xfrm>
            <a:off x="9724293" y="2111431"/>
            <a:ext cx="1641230" cy="812067"/>
          </a:xfrm>
        </p:spPr>
        <p:txBody>
          <a:bodyPr>
            <a:noAutofit/>
          </a:bodyPr>
          <a:lstStyle>
            <a:lvl1pPr marL="0" indent="0" algn="ctr">
              <a:buNone/>
              <a:defRPr sz="6600">
                <a:solidFill>
                  <a:schemeClr val="bg1"/>
                </a:solidFill>
                <a:latin typeface="Filicudi Solid" panose="00000800000000000000" pitchFamily="50" charset="0"/>
              </a:defRPr>
            </a:lvl1pPr>
            <a:lvl3pPr marL="914400" indent="0">
              <a:buNone/>
              <a:defRPr/>
            </a:lvl3pPr>
          </a:lstStyle>
          <a:p>
            <a:pPr lvl="0"/>
            <a:r>
              <a:rPr lang="en-US" dirty="0"/>
              <a:t>5</a:t>
            </a:r>
          </a:p>
        </p:txBody>
      </p:sp>
      <p:sp>
        <p:nvSpPr>
          <p:cNvPr id="25" name="TextBox 24">
            <a:extLst>
              <a:ext uri="{FF2B5EF4-FFF2-40B4-BE49-F238E27FC236}">
                <a16:creationId xmlns:a16="http://schemas.microsoft.com/office/drawing/2014/main" id="{6AD8557A-0211-8C70-15BB-415836691C12}"/>
              </a:ext>
            </a:extLst>
          </p:cNvPr>
          <p:cNvSpPr txBox="1"/>
          <p:nvPr userDrawn="1"/>
        </p:nvSpPr>
        <p:spPr>
          <a:xfrm>
            <a:off x="9725758" y="3143305"/>
            <a:ext cx="1670538" cy="369332"/>
          </a:xfrm>
          <a:prstGeom prst="rect">
            <a:avLst/>
          </a:prstGeom>
          <a:noFill/>
        </p:spPr>
        <p:txBody>
          <a:bodyPr wrap="square" rtlCol="0">
            <a:spAutoFit/>
          </a:bodyPr>
          <a:lstStyle/>
          <a:p>
            <a:pPr algn="ctr"/>
            <a:r>
              <a:rPr lang="en-US" dirty="0">
                <a:solidFill>
                  <a:schemeClr val="bg1"/>
                </a:solidFill>
              </a:rPr>
              <a:t>Text box</a:t>
            </a:r>
          </a:p>
        </p:txBody>
      </p:sp>
      <p:pic>
        <p:nvPicPr>
          <p:cNvPr id="2" name="Picture 1" descr="A blue and orange logo&#10;&#10;AI-generated content may be incorrect.">
            <a:extLst>
              <a:ext uri="{FF2B5EF4-FFF2-40B4-BE49-F238E27FC236}">
                <a16:creationId xmlns:a16="http://schemas.microsoft.com/office/drawing/2014/main" id="{62D2FB2F-4A78-9AEF-1C0B-C0067221BC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2200" y="322003"/>
            <a:ext cx="1873927" cy="341689"/>
          </a:xfrm>
          <a:prstGeom prst="rect">
            <a:avLst/>
          </a:prstGeom>
        </p:spPr>
      </p:pic>
    </p:spTree>
    <p:extLst>
      <p:ext uri="{BB962C8B-B14F-4D97-AF65-F5344CB8AC3E}">
        <p14:creationId xmlns:p14="http://schemas.microsoft.com/office/powerpoint/2010/main" val="1525496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7395EB-9E90-0649-0E2A-8EB3B83F0CF2}"/>
              </a:ext>
            </a:extLst>
          </p:cNvPr>
          <p:cNvSpPr>
            <a:spLocks noGrp="1"/>
          </p:cNvSpPr>
          <p:nvPr>
            <p:ph type="dt" sz="half" idx="10"/>
          </p:nvPr>
        </p:nvSpPr>
        <p:spPr/>
        <p:txBody>
          <a:bodyPr/>
          <a:lstStyle/>
          <a:p>
            <a:fld id="{E48B157D-F7EC-4260-8E54-3DDAC778E347}" type="datetimeFigureOut">
              <a:rPr lang="en-US" smtClean="0"/>
              <a:t>9/18/2025</a:t>
            </a:fld>
            <a:endParaRPr lang="en-US"/>
          </a:p>
        </p:txBody>
      </p:sp>
      <p:sp>
        <p:nvSpPr>
          <p:cNvPr id="4" name="Footer Placeholder 3">
            <a:extLst>
              <a:ext uri="{FF2B5EF4-FFF2-40B4-BE49-F238E27FC236}">
                <a16:creationId xmlns:a16="http://schemas.microsoft.com/office/drawing/2014/main" id="{77211707-A5B2-41F9-4D2F-1BA41378CC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BBED39-C410-B74D-75D1-191546147E83}"/>
              </a:ext>
            </a:extLst>
          </p:cNvPr>
          <p:cNvSpPr>
            <a:spLocks noGrp="1"/>
          </p:cNvSpPr>
          <p:nvPr>
            <p:ph type="sldNum" sz="quarter" idx="12"/>
          </p:nvPr>
        </p:nvSpPr>
        <p:spPr/>
        <p:txBody>
          <a:bodyPr/>
          <a:lstStyle/>
          <a:p>
            <a:fld id="{F689C88C-81B4-42B3-9EA3-FAED454E85F2}" type="slidenum">
              <a:rPr lang="en-US" smtClean="0"/>
              <a:t>‹#›</a:t>
            </a:fld>
            <a:endParaRPr lang="en-US"/>
          </a:p>
        </p:txBody>
      </p:sp>
      <p:sp>
        <p:nvSpPr>
          <p:cNvPr id="6" name="Title 1">
            <a:extLst>
              <a:ext uri="{FF2B5EF4-FFF2-40B4-BE49-F238E27FC236}">
                <a16:creationId xmlns:a16="http://schemas.microsoft.com/office/drawing/2014/main" id="{ADA2EA0F-3ADA-D8CD-6CF1-49D3D29B5919}"/>
              </a:ext>
            </a:extLst>
          </p:cNvPr>
          <p:cNvSpPr>
            <a:spLocks noGrp="1"/>
          </p:cNvSpPr>
          <p:nvPr>
            <p:ph type="title" hasCustomPrompt="1"/>
          </p:nvPr>
        </p:nvSpPr>
        <p:spPr>
          <a:xfrm>
            <a:off x="924656" y="879474"/>
            <a:ext cx="4445978" cy="1325563"/>
          </a:xfrm>
        </p:spPr>
        <p:txBody>
          <a:bodyPr/>
          <a:lstStyle>
            <a:lvl1pPr algn="ctr">
              <a:defRPr>
                <a:solidFill>
                  <a:srgbClr val="224E65"/>
                </a:solidFill>
                <a:latin typeface="Filicudi Solid" panose="00000800000000000000" pitchFamily="50" charset="0"/>
              </a:defRPr>
            </a:lvl1pPr>
          </a:lstStyle>
          <a:p>
            <a:r>
              <a:rPr lang="en-US" dirty="0"/>
              <a:t>HEADER</a:t>
            </a:r>
          </a:p>
        </p:txBody>
      </p:sp>
      <p:sp>
        <p:nvSpPr>
          <p:cNvPr id="7" name="Content Placeholder 2">
            <a:extLst>
              <a:ext uri="{FF2B5EF4-FFF2-40B4-BE49-F238E27FC236}">
                <a16:creationId xmlns:a16="http://schemas.microsoft.com/office/drawing/2014/main" id="{B29E7D0E-1226-3FA9-3EC7-D1D33E6C7171}"/>
              </a:ext>
            </a:extLst>
          </p:cNvPr>
          <p:cNvSpPr>
            <a:spLocks noGrp="1"/>
          </p:cNvSpPr>
          <p:nvPr>
            <p:ph idx="1"/>
          </p:nvPr>
        </p:nvSpPr>
        <p:spPr>
          <a:xfrm>
            <a:off x="3147645" y="2620105"/>
            <a:ext cx="7992209" cy="3024555"/>
          </a:xfrm>
        </p:spPr>
        <p:txBody>
          <a:bodyPr/>
          <a:lstStyle>
            <a:lvl1pPr>
              <a:defRPr sz="2200"/>
            </a:lvl1pPr>
            <a:lvl2pPr>
              <a:defRPr sz="2000"/>
            </a:lvl2pPr>
            <a:lvl3pPr>
              <a:defRPr sz="19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blue and orange logo&#10;&#10;AI-generated content may be incorrect.">
            <a:extLst>
              <a:ext uri="{FF2B5EF4-FFF2-40B4-BE49-F238E27FC236}">
                <a16:creationId xmlns:a16="http://schemas.microsoft.com/office/drawing/2014/main" id="{51629E67-24D1-F3E1-8C0F-215C0F3B0D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2200" y="322003"/>
            <a:ext cx="1873927" cy="341689"/>
          </a:xfrm>
          <a:prstGeom prst="rect">
            <a:avLst/>
          </a:prstGeom>
        </p:spPr>
      </p:pic>
    </p:spTree>
    <p:extLst>
      <p:ext uri="{BB962C8B-B14F-4D97-AF65-F5344CB8AC3E}">
        <p14:creationId xmlns:p14="http://schemas.microsoft.com/office/powerpoint/2010/main" val="1811504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138FD4-C7DD-FBF5-640E-DD66038F4D8E}"/>
              </a:ext>
            </a:extLst>
          </p:cNvPr>
          <p:cNvSpPr>
            <a:spLocks noGrp="1"/>
          </p:cNvSpPr>
          <p:nvPr>
            <p:ph type="dt" sz="half" idx="10"/>
          </p:nvPr>
        </p:nvSpPr>
        <p:spPr/>
        <p:txBody>
          <a:bodyPr/>
          <a:lstStyle/>
          <a:p>
            <a:fld id="{E48B157D-F7EC-4260-8E54-3DDAC778E347}" type="datetimeFigureOut">
              <a:rPr lang="en-US" smtClean="0"/>
              <a:t>9/18/2025</a:t>
            </a:fld>
            <a:endParaRPr lang="en-US"/>
          </a:p>
        </p:txBody>
      </p:sp>
      <p:sp>
        <p:nvSpPr>
          <p:cNvPr id="3" name="Footer Placeholder 2">
            <a:extLst>
              <a:ext uri="{FF2B5EF4-FFF2-40B4-BE49-F238E27FC236}">
                <a16:creationId xmlns:a16="http://schemas.microsoft.com/office/drawing/2014/main" id="{A53D3022-71B3-D2AA-BD3F-DA7FB3CF28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92D8ED-481D-D4DC-4C0C-49954080E66B}"/>
              </a:ext>
            </a:extLst>
          </p:cNvPr>
          <p:cNvSpPr>
            <a:spLocks noGrp="1"/>
          </p:cNvSpPr>
          <p:nvPr>
            <p:ph type="sldNum" sz="quarter" idx="12"/>
          </p:nvPr>
        </p:nvSpPr>
        <p:spPr/>
        <p:txBody>
          <a:bodyPr/>
          <a:lstStyle/>
          <a:p>
            <a:fld id="{F689C88C-81B4-42B3-9EA3-FAED454E85F2}" type="slidenum">
              <a:rPr lang="en-US" smtClean="0"/>
              <a:t>‹#›</a:t>
            </a:fld>
            <a:endParaRPr lang="en-US"/>
          </a:p>
        </p:txBody>
      </p:sp>
    </p:spTree>
    <p:extLst>
      <p:ext uri="{BB962C8B-B14F-4D97-AF65-F5344CB8AC3E}">
        <p14:creationId xmlns:p14="http://schemas.microsoft.com/office/powerpoint/2010/main" val="1934132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BD2EA-81CA-6B47-F01D-DBA4A99567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7AE08C-D532-C8DB-B1C8-7445AEBD6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1CDA43-C83E-168F-C9C3-9DDE4FB6B4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61B8DB-712D-C23B-95F9-FC67DCBC60B8}"/>
              </a:ext>
            </a:extLst>
          </p:cNvPr>
          <p:cNvSpPr>
            <a:spLocks noGrp="1"/>
          </p:cNvSpPr>
          <p:nvPr>
            <p:ph type="dt" sz="half" idx="10"/>
          </p:nvPr>
        </p:nvSpPr>
        <p:spPr/>
        <p:txBody>
          <a:bodyPr/>
          <a:lstStyle/>
          <a:p>
            <a:fld id="{E48B157D-F7EC-4260-8E54-3DDAC778E347}" type="datetimeFigureOut">
              <a:rPr lang="en-US" smtClean="0"/>
              <a:t>9/18/2025</a:t>
            </a:fld>
            <a:endParaRPr lang="en-US"/>
          </a:p>
        </p:txBody>
      </p:sp>
      <p:sp>
        <p:nvSpPr>
          <p:cNvPr id="6" name="Footer Placeholder 5">
            <a:extLst>
              <a:ext uri="{FF2B5EF4-FFF2-40B4-BE49-F238E27FC236}">
                <a16:creationId xmlns:a16="http://schemas.microsoft.com/office/drawing/2014/main" id="{F16C16DF-C824-00D7-D2B8-9F8D816FFB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69A81F-1C89-B67B-526A-6F589910D40D}"/>
              </a:ext>
            </a:extLst>
          </p:cNvPr>
          <p:cNvSpPr>
            <a:spLocks noGrp="1"/>
          </p:cNvSpPr>
          <p:nvPr>
            <p:ph type="sldNum" sz="quarter" idx="12"/>
          </p:nvPr>
        </p:nvSpPr>
        <p:spPr/>
        <p:txBody>
          <a:bodyPr/>
          <a:lstStyle/>
          <a:p>
            <a:fld id="{F689C88C-81B4-42B3-9EA3-FAED454E85F2}" type="slidenum">
              <a:rPr lang="en-US" smtClean="0"/>
              <a:t>‹#›</a:t>
            </a:fld>
            <a:endParaRPr lang="en-US"/>
          </a:p>
        </p:txBody>
      </p:sp>
    </p:spTree>
    <p:extLst>
      <p:ext uri="{BB962C8B-B14F-4D97-AF65-F5344CB8AC3E}">
        <p14:creationId xmlns:p14="http://schemas.microsoft.com/office/powerpoint/2010/main" val="20378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85DF4-A3FE-DAD1-BDE4-F0360C5614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C37CDE-16DA-DF8E-9561-1823E2A61B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360E40-C086-AF55-C1DE-E26546C54C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752630-DF48-7370-0218-9EF10AAF44F1}"/>
              </a:ext>
            </a:extLst>
          </p:cNvPr>
          <p:cNvSpPr>
            <a:spLocks noGrp="1"/>
          </p:cNvSpPr>
          <p:nvPr>
            <p:ph type="dt" sz="half" idx="10"/>
          </p:nvPr>
        </p:nvSpPr>
        <p:spPr/>
        <p:txBody>
          <a:bodyPr/>
          <a:lstStyle/>
          <a:p>
            <a:fld id="{E48B157D-F7EC-4260-8E54-3DDAC778E347}" type="datetimeFigureOut">
              <a:rPr lang="en-US" smtClean="0"/>
              <a:t>9/18/2025</a:t>
            </a:fld>
            <a:endParaRPr lang="en-US"/>
          </a:p>
        </p:txBody>
      </p:sp>
      <p:sp>
        <p:nvSpPr>
          <p:cNvPr id="6" name="Footer Placeholder 5">
            <a:extLst>
              <a:ext uri="{FF2B5EF4-FFF2-40B4-BE49-F238E27FC236}">
                <a16:creationId xmlns:a16="http://schemas.microsoft.com/office/drawing/2014/main" id="{720DDA93-F4B5-6E73-5182-CADE47E26D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45AA51-3B20-CE0E-9829-122EF7BCE548}"/>
              </a:ext>
            </a:extLst>
          </p:cNvPr>
          <p:cNvSpPr>
            <a:spLocks noGrp="1"/>
          </p:cNvSpPr>
          <p:nvPr>
            <p:ph type="sldNum" sz="quarter" idx="12"/>
          </p:nvPr>
        </p:nvSpPr>
        <p:spPr/>
        <p:txBody>
          <a:bodyPr/>
          <a:lstStyle/>
          <a:p>
            <a:fld id="{F689C88C-81B4-42B3-9EA3-FAED454E85F2}" type="slidenum">
              <a:rPr lang="en-US" smtClean="0"/>
              <a:t>‹#›</a:t>
            </a:fld>
            <a:endParaRPr lang="en-US"/>
          </a:p>
        </p:txBody>
      </p:sp>
    </p:spTree>
    <p:extLst>
      <p:ext uri="{BB962C8B-B14F-4D97-AF65-F5344CB8AC3E}">
        <p14:creationId xmlns:p14="http://schemas.microsoft.com/office/powerpoint/2010/main" val="4042640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DAA1A-0E0F-BBB6-3F6B-56B8910BC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7650C3-4027-77AC-D2B7-01B3D21319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ED216C-F711-4964-8925-56D3B444C2A8}"/>
              </a:ext>
            </a:extLst>
          </p:cNvPr>
          <p:cNvSpPr>
            <a:spLocks noGrp="1"/>
          </p:cNvSpPr>
          <p:nvPr>
            <p:ph type="dt" sz="half" idx="10"/>
          </p:nvPr>
        </p:nvSpPr>
        <p:spPr/>
        <p:txBody>
          <a:bodyPr/>
          <a:lstStyle/>
          <a:p>
            <a:fld id="{E48B157D-F7EC-4260-8E54-3DDAC778E347}" type="datetimeFigureOut">
              <a:rPr lang="en-US" smtClean="0"/>
              <a:t>9/18/2025</a:t>
            </a:fld>
            <a:endParaRPr lang="en-US"/>
          </a:p>
        </p:txBody>
      </p:sp>
      <p:sp>
        <p:nvSpPr>
          <p:cNvPr id="5" name="Footer Placeholder 4">
            <a:extLst>
              <a:ext uri="{FF2B5EF4-FFF2-40B4-BE49-F238E27FC236}">
                <a16:creationId xmlns:a16="http://schemas.microsoft.com/office/drawing/2014/main" id="{11895C34-71DE-08DC-520D-B4D67FE3B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7DB5DD-C352-5C89-BC48-23606F07D842}"/>
              </a:ext>
            </a:extLst>
          </p:cNvPr>
          <p:cNvSpPr>
            <a:spLocks noGrp="1"/>
          </p:cNvSpPr>
          <p:nvPr>
            <p:ph type="sldNum" sz="quarter" idx="12"/>
          </p:nvPr>
        </p:nvSpPr>
        <p:spPr/>
        <p:txBody>
          <a:bodyPr/>
          <a:lstStyle/>
          <a:p>
            <a:fld id="{F689C88C-81B4-42B3-9EA3-FAED454E85F2}" type="slidenum">
              <a:rPr lang="en-US" smtClean="0"/>
              <a:t>‹#›</a:t>
            </a:fld>
            <a:endParaRPr lang="en-US"/>
          </a:p>
        </p:txBody>
      </p:sp>
    </p:spTree>
    <p:extLst>
      <p:ext uri="{BB962C8B-B14F-4D97-AF65-F5344CB8AC3E}">
        <p14:creationId xmlns:p14="http://schemas.microsoft.com/office/powerpoint/2010/main" val="3659305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19DA12-F098-8C6C-89A0-B49857730D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2E59EB-D048-CCD6-8FD8-07B8D967B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32068-B063-5719-E3EA-0954C09431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8B157D-F7EC-4260-8E54-3DDAC778E347}" type="datetimeFigureOut">
              <a:rPr lang="en-US" smtClean="0"/>
              <a:t>9/18/2025</a:t>
            </a:fld>
            <a:endParaRPr lang="en-US"/>
          </a:p>
        </p:txBody>
      </p:sp>
      <p:sp>
        <p:nvSpPr>
          <p:cNvPr id="5" name="Footer Placeholder 4">
            <a:extLst>
              <a:ext uri="{FF2B5EF4-FFF2-40B4-BE49-F238E27FC236}">
                <a16:creationId xmlns:a16="http://schemas.microsoft.com/office/drawing/2014/main" id="{42897383-9F14-7EE5-72A8-02493A423F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BB6244B-458A-7A2E-D902-193F5004CE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89C88C-81B4-42B3-9EA3-FAED454E85F2}" type="slidenum">
              <a:rPr lang="en-US" smtClean="0"/>
              <a:t>‹#›</a:t>
            </a:fld>
            <a:endParaRPr lang="en-US"/>
          </a:p>
        </p:txBody>
      </p:sp>
    </p:spTree>
    <p:extLst>
      <p:ext uri="{BB962C8B-B14F-4D97-AF65-F5344CB8AC3E}">
        <p14:creationId xmlns:p14="http://schemas.microsoft.com/office/powerpoint/2010/main" val="2370233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mailto:aderocher@fehrgraham.com"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mailto:emassingill@fehrgraham.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80C5A-CDB0-F51C-D7FE-9EC179F96C2B}"/>
              </a:ext>
            </a:extLst>
          </p:cNvPr>
          <p:cNvSpPr>
            <a:spLocks noGrp="1"/>
          </p:cNvSpPr>
          <p:nvPr>
            <p:ph type="ctrTitle"/>
          </p:nvPr>
        </p:nvSpPr>
        <p:spPr>
          <a:xfrm>
            <a:off x="1524000" y="1720237"/>
            <a:ext cx="5747238" cy="2387600"/>
          </a:xfrm>
        </p:spPr>
        <p:txBody>
          <a:bodyPr/>
          <a:lstStyle/>
          <a:p>
            <a:r>
              <a:rPr lang="en-US" b="1" dirty="0"/>
              <a:t>Making the Most of </a:t>
            </a:r>
            <a:r>
              <a:rPr lang="en-US" b="1" dirty="0" err="1"/>
              <a:t>OpenAsset</a:t>
            </a:r>
            <a:endParaRPr lang="en-US" b="1" dirty="0"/>
          </a:p>
        </p:txBody>
      </p:sp>
      <p:sp>
        <p:nvSpPr>
          <p:cNvPr id="3" name="Subtitle 2">
            <a:extLst>
              <a:ext uri="{FF2B5EF4-FFF2-40B4-BE49-F238E27FC236}">
                <a16:creationId xmlns:a16="http://schemas.microsoft.com/office/drawing/2014/main" id="{D0BBAA5D-920F-51ED-C374-502C021656DB}"/>
              </a:ext>
            </a:extLst>
          </p:cNvPr>
          <p:cNvSpPr>
            <a:spLocks noGrp="1"/>
          </p:cNvSpPr>
          <p:nvPr>
            <p:ph type="subTitle" idx="1"/>
          </p:nvPr>
        </p:nvSpPr>
        <p:spPr>
          <a:xfrm>
            <a:off x="1524000" y="4049592"/>
            <a:ext cx="5955792" cy="495177"/>
          </a:xfrm>
        </p:spPr>
        <p:txBody>
          <a:bodyPr>
            <a:noAutofit/>
          </a:bodyPr>
          <a:lstStyle/>
          <a:p>
            <a:r>
              <a:rPr lang="en-US" sz="2500" b="1" dirty="0"/>
              <a:t>Lessons Learned and Tips for Success</a:t>
            </a:r>
          </a:p>
        </p:txBody>
      </p:sp>
      <p:sp>
        <p:nvSpPr>
          <p:cNvPr id="4" name="Subtitle 2">
            <a:extLst>
              <a:ext uri="{FF2B5EF4-FFF2-40B4-BE49-F238E27FC236}">
                <a16:creationId xmlns:a16="http://schemas.microsoft.com/office/drawing/2014/main" id="{18C821B0-DD22-C659-9E52-8E2087C0EB52}"/>
              </a:ext>
            </a:extLst>
          </p:cNvPr>
          <p:cNvSpPr txBox="1">
            <a:spLocks/>
          </p:cNvSpPr>
          <p:nvPr/>
        </p:nvSpPr>
        <p:spPr>
          <a:xfrm>
            <a:off x="1524000" y="4551733"/>
            <a:ext cx="5747238" cy="395172"/>
          </a:xfrm>
          <a:prstGeom prst="rect">
            <a:avLst/>
          </a:prstGeom>
          <a:solidFill>
            <a:srgbClr val="224E65"/>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B44C3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2200" dirty="0">
                <a:solidFill>
                  <a:schemeClr val="bg1"/>
                </a:solidFill>
              </a:rPr>
              <a:t>Anna Derocher, Marketing Manager</a:t>
            </a:r>
          </a:p>
        </p:txBody>
      </p:sp>
    </p:spTree>
    <p:extLst>
      <p:ext uri="{BB962C8B-B14F-4D97-AF65-F5344CB8AC3E}">
        <p14:creationId xmlns:p14="http://schemas.microsoft.com/office/powerpoint/2010/main" val="1999176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8092A-91A3-47D0-12E8-AB44812CFFD2}"/>
              </a:ext>
            </a:extLst>
          </p:cNvPr>
          <p:cNvSpPr>
            <a:spLocks noGrp="1"/>
          </p:cNvSpPr>
          <p:nvPr>
            <p:ph type="title"/>
          </p:nvPr>
        </p:nvSpPr>
        <p:spPr/>
        <p:txBody>
          <a:bodyPr/>
          <a:lstStyle/>
          <a:p>
            <a:r>
              <a:rPr lang="en-US" dirty="0"/>
              <a:t>AGENDA</a:t>
            </a:r>
          </a:p>
        </p:txBody>
      </p:sp>
      <p:sp>
        <p:nvSpPr>
          <p:cNvPr id="35" name="Rectangle 34">
            <a:extLst>
              <a:ext uri="{FF2B5EF4-FFF2-40B4-BE49-F238E27FC236}">
                <a16:creationId xmlns:a16="http://schemas.microsoft.com/office/drawing/2014/main" id="{A1EA83B6-823B-50DF-A736-B4C0AF60350C}"/>
              </a:ext>
            </a:extLst>
          </p:cNvPr>
          <p:cNvSpPr/>
          <p:nvPr/>
        </p:nvSpPr>
        <p:spPr>
          <a:xfrm>
            <a:off x="6271679" y="3626085"/>
            <a:ext cx="4206240" cy="274320"/>
          </a:xfrm>
          <a:prstGeom prst="rect">
            <a:avLst/>
          </a:prstGeom>
          <a:solidFill>
            <a:srgbClr val="224E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spcBef>
                <a:spcPts val="600"/>
              </a:spcBef>
              <a:buFont typeface="+mj-lt"/>
              <a:buAutoNum type="arabicPeriod" startAt="6"/>
            </a:pPr>
            <a:r>
              <a:rPr lang="en-US" dirty="0"/>
              <a:t>What You Can Do Now</a:t>
            </a:r>
          </a:p>
        </p:txBody>
      </p:sp>
      <p:sp>
        <p:nvSpPr>
          <p:cNvPr id="22" name="Rectangle 21">
            <a:extLst>
              <a:ext uri="{FF2B5EF4-FFF2-40B4-BE49-F238E27FC236}">
                <a16:creationId xmlns:a16="http://schemas.microsoft.com/office/drawing/2014/main" id="{154C8803-9327-E839-3D58-6F35188F2823}"/>
              </a:ext>
            </a:extLst>
          </p:cNvPr>
          <p:cNvSpPr/>
          <p:nvPr/>
        </p:nvSpPr>
        <p:spPr>
          <a:xfrm>
            <a:off x="1741514" y="2894625"/>
            <a:ext cx="4206240" cy="274320"/>
          </a:xfrm>
          <a:prstGeom prst="rect">
            <a:avLst/>
          </a:prstGeom>
          <a:solidFill>
            <a:srgbClr val="224E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startAt="2"/>
            </a:pPr>
            <a:r>
              <a:rPr lang="en-US" dirty="0"/>
              <a:t>How It’s Going</a:t>
            </a:r>
          </a:p>
        </p:txBody>
      </p:sp>
      <p:sp>
        <p:nvSpPr>
          <p:cNvPr id="26" name="Rectangle 25">
            <a:extLst>
              <a:ext uri="{FF2B5EF4-FFF2-40B4-BE49-F238E27FC236}">
                <a16:creationId xmlns:a16="http://schemas.microsoft.com/office/drawing/2014/main" id="{883C1322-38A9-5D3E-708E-17C8B5EBB328}"/>
              </a:ext>
            </a:extLst>
          </p:cNvPr>
          <p:cNvSpPr/>
          <p:nvPr/>
        </p:nvSpPr>
        <p:spPr>
          <a:xfrm>
            <a:off x="6271679" y="2894625"/>
            <a:ext cx="4206240" cy="274320"/>
          </a:xfrm>
          <a:prstGeom prst="rect">
            <a:avLst/>
          </a:prstGeom>
          <a:solidFill>
            <a:srgbClr val="224E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startAt="5"/>
            </a:pPr>
            <a:r>
              <a:rPr lang="en-US" dirty="0"/>
              <a:t>Where We’re Going</a:t>
            </a:r>
          </a:p>
        </p:txBody>
      </p:sp>
      <p:sp>
        <p:nvSpPr>
          <p:cNvPr id="12" name="Rectangle 11">
            <a:extLst>
              <a:ext uri="{FF2B5EF4-FFF2-40B4-BE49-F238E27FC236}">
                <a16:creationId xmlns:a16="http://schemas.microsoft.com/office/drawing/2014/main" id="{D81487D0-7943-9FA4-DB1E-7402E12DEE20}"/>
              </a:ext>
            </a:extLst>
          </p:cNvPr>
          <p:cNvSpPr/>
          <p:nvPr/>
        </p:nvSpPr>
        <p:spPr>
          <a:xfrm>
            <a:off x="6271679" y="2242804"/>
            <a:ext cx="4206240" cy="274320"/>
          </a:xfrm>
          <a:prstGeom prst="rect">
            <a:avLst/>
          </a:prstGeom>
          <a:solidFill>
            <a:srgbClr val="224E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spcBef>
                <a:spcPts val="600"/>
              </a:spcBef>
              <a:buFont typeface="+mj-lt"/>
              <a:buAutoNum type="arabicPeriod" startAt="4"/>
            </a:pPr>
            <a:r>
              <a:rPr lang="en-US" dirty="0"/>
              <a:t>Why Open Asset? (Solution)</a:t>
            </a:r>
          </a:p>
        </p:txBody>
      </p:sp>
      <p:sp>
        <p:nvSpPr>
          <p:cNvPr id="4" name="Rectangle 3">
            <a:extLst>
              <a:ext uri="{FF2B5EF4-FFF2-40B4-BE49-F238E27FC236}">
                <a16:creationId xmlns:a16="http://schemas.microsoft.com/office/drawing/2014/main" id="{226B8548-422C-EAA5-6057-32915F2ABC30}"/>
              </a:ext>
            </a:extLst>
          </p:cNvPr>
          <p:cNvSpPr/>
          <p:nvPr/>
        </p:nvSpPr>
        <p:spPr>
          <a:xfrm>
            <a:off x="1741514" y="2242804"/>
            <a:ext cx="4206240" cy="274320"/>
          </a:xfrm>
          <a:prstGeom prst="rect">
            <a:avLst/>
          </a:prstGeom>
          <a:solidFill>
            <a:srgbClr val="224E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US" dirty="0"/>
              <a:t>Why OpenAsset? (Problem)</a:t>
            </a:r>
          </a:p>
        </p:txBody>
      </p:sp>
      <p:sp>
        <p:nvSpPr>
          <p:cNvPr id="40" name="Rectangle 39">
            <a:extLst>
              <a:ext uri="{FF2B5EF4-FFF2-40B4-BE49-F238E27FC236}">
                <a16:creationId xmlns:a16="http://schemas.microsoft.com/office/drawing/2014/main" id="{AF279C11-D395-A00B-75A4-F23DA6F04EFB}"/>
              </a:ext>
            </a:extLst>
          </p:cNvPr>
          <p:cNvSpPr/>
          <p:nvPr/>
        </p:nvSpPr>
        <p:spPr>
          <a:xfrm>
            <a:off x="1723225" y="4340877"/>
            <a:ext cx="8763837" cy="274320"/>
          </a:xfrm>
          <a:prstGeom prst="rect">
            <a:avLst/>
          </a:prstGeom>
          <a:solidFill>
            <a:srgbClr val="B44C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b="1" dirty="0"/>
              <a:t>Questions</a:t>
            </a:r>
          </a:p>
        </p:txBody>
      </p:sp>
      <p:sp>
        <p:nvSpPr>
          <p:cNvPr id="30" name="Rectangle 29">
            <a:extLst>
              <a:ext uri="{FF2B5EF4-FFF2-40B4-BE49-F238E27FC236}">
                <a16:creationId xmlns:a16="http://schemas.microsoft.com/office/drawing/2014/main" id="{76AEC182-D2FC-429F-A714-F7C10072AEEE}"/>
              </a:ext>
            </a:extLst>
          </p:cNvPr>
          <p:cNvSpPr/>
          <p:nvPr/>
        </p:nvSpPr>
        <p:spPr>
          <a:xfrm>
            <a:off x="1741514" y="3626085"/>
            <a:ext cx="4206240" cy="274320"/>
          </a:xfrm>
          <a:prstGeom prst="rect">
            <a:avLst/>
          </a:prstGeom>
          <a:solidFill>
            <a:srgbClr val="224E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spcBef>
                <a:spcPts val="600"/>
              </a:spcBef>
              <a:buFont typeface="+mj-lt"/>
              <a:buAutoNum type="arabicPeriod" startAt="3"/>
            </a:pPr>
            <a:r>
              <a:rPr lang="en-US" dirty="0"/>
              <a:t>What We Wish We Knew</a:t>
            </a:r>
          </a:p>
        </p:txBody>
      </p:sp>
    </p:spTree>
    <p:extLst>
      <p:ext uri="{BB962C8B-B14F-4D97-AF65-F5344CB8AC3E}">
        <p14:creationId xmlns:p14="http://schemas.microsoft.com/office/powerpoint/2010/main" val="1922840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BA8A0-A9D0-B5F5-A907-16613120E7A3}"/>
              </a:ext>
            </a:extLst>
          </p:cNvPr>
          <p:cNvSpPr>
            <a:spLocks noGrp="1"/>
          </p:cNvSpPr>
          <p:nvPr>
            <p:ph type="title"/>
          </p:nvPr>
        </p:nvSpPr>
        <p:spPr/>
        <p:txBody>
          <a:bodyPr>
            <a:normAutofit/>
          </a:bodyPr>
          <a:lstStyle/>
          <a:p>
            <a:r>
              <a:rPr lang="en-US" dirty="0"/>
              <a:t>WHY OPENASSET </a:t>
            </a:r>
            <a:br>
              <a:rPr lang="en-US" dirty="0"/>
            </a:br>
            <a:r>
              <a:rPr lang="en-US" dirty="0"/>
              <a:t>(PROBLEM)</a:t>
            </a:r>
          </a:p>
        </p:txBody>
      </p:sp>
      <p:sp>
        <p:nvSpPr>
          <p:cNvPr id="7" name="Rectangle: Rounded Corners 6">
            <a:extLst>
              <a:ext uri="{FF2B5EF4-FFF2-40B4-BE49-F238E27FC236}">
                <a16:creationId xmlns:a16="http://schemas.microsoft.com/office/drawing/2014/main" id="{63E930FA-7A39-3ED0-7734-5729D82ACC69}"/>
              </a:ext>
            </a:extLst>
          </p:cNvPr>
          <p:cNvSpPr/>
          <p:nvPr/>
        </p:nvSpPr>
        <p:spPr>
          <a:xfrm>
            <a:off x="3730165" y="3708063"/>
            <a:ext cx="6754684" cy="2981912"/>
          </a:xfrm>
          <a:prstGeom prst="roundRect">
            <a:avLst/>
          </a:prstGeom>
          <a:blipFill>
            <a:blip r:embed="rId3"/>
            <a:stretch>
              <a:fillRect/>
            </a:stretch>
          </a:blipFill>
          <a:ln w="12700">
            <a:solidFill>
              <a:srgbClr val="224E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72F319A-D38B-ED11-947C-B91F5E221728}"/>
              </a:ext>
            </a:extLst>
          </p:cNvPr>
          <p:cNvSpPr txBox="1"/>
          <p:nvPr/>
        </p:nvSpPr>
        <p:spPr>
          <a:xfrm>
            <a:off x="5667202" y="1350646"/>
            <a:ext cx="5846774" cy="1200329"/>
          </a:xfrm>
          <a:prstGeom prst="rect">
            <a:avLst/>
          </a:prstGeom>
          <a:noFill/>
        </p:spPr>
        <p:txBody>
          <a:bodyPr wrap="square">
            <a:spAutoFit/>
          </a:bodyPr>
          <a:lstStyle/>
          <a:p>
            <a:pPr marL="274320" indent="-274320">
              <a:buFont typeface="+mj-lt"/>
              <a:buAutoNum type="arabicPeriod"/>
            </a:pPr>
            <a:r>
              <a:rPr lang="en-US" sz="2400" b="1" dirty="0"/>
              <a:t>Manual process </a:t>
            </a:r>
            <a:r>
              <a:rPr lang="en-US" sz="2400" dirty="0"/>
              <a:t>for storing/finding images, adding/updating case studies and keeping resumes up to date.</a:t>
            </a:r>
          </a:p>
        </p:txBody>
      </p:sp>
      <p:sp>
        <p:nvSpPr>
          <p:cNvPr id="3" name="Content Placeholder 2">
            <a:extLst>
              <a:ext uri="{FF2B5EF4-FFF2-40B4-BE49-F238E27FC236}">
                <a16:creationId xmlns:a16="http://schemas.microsoft.com/office/drawing/2014/main" id="{E10322A0-C897-42F5-3AF0-D25401B000D7}"/>
              </a:ext>
            </a:extLst>
          </p:cNvPr>
          <p:cNvSpPr>
            <a:spLocks noGrp="1"/>
          </p:cNvSpPr>
          <p:nvPr>
            <p:ph idx="1"/>
          </p:nvPr>
        </p:nvSpPr>
        <p:spPr>
          <a:xfrm>
            <a:off x="3147645" y="2584885"/>
            <a:ext cx="8226080" cy="1200328"/>
          </a:xfrm>
        </p:spPr>
        <p:txBody>
          <a:bodyPr>
            <a:normAutofit fontScale="85000" lnSpcReduction="20000"/>
          </a:bodyPr>
          <a:lstStyle/>
          <a:p>
            <a:pPr marL="274320" lvl="0" indent="-274320">
              <a:buFont typeface="+mj-lt"/>
              <a:buAutoNum type="arabicPeriod" startAt="2"/>
            </a:pPr>
            <a:r>
              <a:rPr lang="en-US" sz="2800" b="1" dirty="0"/>
              <a:t>Time wasted searching</a:t>
            </a:r>
            <a:r>
              <a:rPr lang="en-US" sz="2800" dirty="0"/>
              <a:t>, duplicating efforts.</a:t>
            </a:r>
          </a:p>
          <a:p>
            <a:pPr marL="274320" lvl="0" indent="-274320">
              <a:buFont typeface="+mj-lt"/>
              <a:buAutoNum type="arabicPeriod" startAt="2"/>
            </a:pPr>
            <a:r>
              <a:rPr lang="en-US" sz="2800" b="1" dirty="0"/>
              <a:t>Lack of standards → </a:t>
            </a:r>
            <a:r>
              <a:rPr lang="en-US" sz="2800" dirty="0"/>
              <a:t>branding inconsistencies.</a:t>
            </a:r>
          </a:p>
          <a:p>
            <a:pPr marL="274320" indent="-274320">
              <a:buFont typeface="+mj-lt"/>
              <a:buAutoNum type="arabicPeriod" startAt="2"/>
            </a:pPr>
            <a:r>
              <a:rPr lang="en-US" sz="2800" b="1" dirty="0"/>
              <a:t>Centralized pursuit team launch. </a:t>
            </a:r>
          </a:p>
          <a:p>
            <a:pPr lvl="0"/>
            <a:endParaRPr lang="en-US" sz="2400" dirty="0"/>
          </a:p>
        </p:txBody>
      </p:sp>
    </p:spTree>
    <p:extLst>
      <p:ext uri="{BB962C8B-B14F-4D97-AF65-F5344CB8AC3E}">
        <p14:creationId xmlns:p14="http://schemas.microsoft.com/office/powerpoint/2010/main" val="3954982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D521-996F-4443-E34F-7846E652AF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B7AC4D-8B92-5032-A790-B07A7725F7D6}"/>
              </a:ext>
            </a:extLst>
          </p:cNvPr>
          <p:cNvSpPr>
            <a:spLocks noGrp="1"/>
          </p:cNvSpPr>
          <p:nvPr>
            <p:ph type="title"/>
          </p:nvPr>
        </p:nvSpPr>
        <p:spPr>
          <a:xfrm>
            <a:off x="838200" y="365125"/>
            <a:ext cx="10515600" cy="1325563"/>
          </a:xfrm>
        </p:spPr>
        <p:txBody>
          <a:bodyPr anchor="ctr">
            <a:normAutofit/>
          </a:bodyPr>
          <a:lstStyle/>
          <a:p>
            <a:r>
              <a:rPr lang="en-US" dirty="0"/>
              <a:t>WHY OPENASSET </a:t>
            </a:r>
            <a:br>
              <a:rPr lang="en-US" dirty="0"/>
            </a:br>
            <a:r>
              <a:rPr lang="en-US" dirty="0"/>
              <a:t>(SOLUTION)</a:t>
            </a:r>
          </a:p>
        </p:txBody>
      </p:sp>
      <p:sp>
        <p:nvSpPr>
          <p:cNvPr id="3" name="Content Placeholder 2">
            <a:extLst>
              <a:ext uri="{FF2B5EF4-FFF2-40B4-BE49-F238E27FC236}">
                <a16:creationId xmlns:a16="http://schemas.microsoft.com/office/drawing/2014/main" id="{73D84418-6A72-0107-9830-2F1C9C39C33C}"/>
              </a:ext>
            </a:extLst>
          </p:cNvPr>
          <p:cNvSpPr>
            <a:spLocks noGrp="1"/>
          </p:cNvSpPr>
          <p:nvPr>
            <p:ph idx="1"/>
          </p:nvPr>
        </p:nvSpPr>
        <p:spPr>
          <a:xfrm>
            <a:off x="1466848" y="2250708"/>
            <a:ext cx="4629151" cy="3024555"/>
          </a:xfrm>
        </p:spPr>
        <p:txBody>
          <a:bodyPr>
            <a:normAutofit/>
          </a:bodyPr>
          <a:lstStyle/>
          <a:p>
            <a:pPr lvl="1">
              <a:spcBef>
                <a:spcPts val="0"/>
              </a:spcBef>
              <a:spcAft>
                <a:spcPts val="600"/>
              </a:spcAft>
            </a:pPr>
            <a:r>
              <a:rPr lang="en-US" dirty="0"/>
              <a:t>Needed a centralized, searchable library.</a:t>
            </a:r>
          </a:p>
          <a:p>
            <a:pPr lvl="1">
              <a:spcBef>
                <a:spcPts val="0"/>
              </a:spcBef>
              <a:spcAft>
                <a:spcPts val="600"/>
              </a:spcAft>
            </a:pPr>
            <a:r>
              <a:rPr lang="en-US" dirty="0"/>
              <a:t>Goal: Save time, improve consistency, elevate competitive proposals.</a:t>
            </a:r>
          </a:p>
          <a:p>
            <a:pPr lvl="1"/>
            <a:r>
              <a:rPr lang="en-US" dirty="0"/>
              <a:t>Best fit for AEC firms.</a:t>
            </a:r>
          </a:p>
          <a:p>
            <a:endParaRPr lang="en-US" sz="2600" dirty="0"/>
          </a:p>
        </p:txBody>
      </p:sp>
      <p:sp>
        <p:nvSpPr>
          <p:cNvPr id="4" name="Rectangle: Rounded Corners 3">
            <a:extLst>
              <a:ext uri="{FF2B5EF4-FFF2-40B4-BE49-F238E27FC236}">
                <a16:creationId xmlns:a16="http://schemas.microsoft.com/office/drawing/2014/main" id="{E674D03B-6540-0EA9-D2E4-A92CFD232A2B}"/>
              </a:ext>
            </a:extLst>
          </p:cNvPr>
          <p:cNvSpPr/>
          <p:nvPr/>
        </p:nvSpPr>
        <p:spPr>
          <a:xfrm>
            <a:off x="5563904" y="1916722"/>
            <a:ext cx="5394960" cy="3024555"/>
          </a:xfrm>
          <a:prstGeom prst="roundRect">
            <a:avLst/>
          </a:prstGeom>
          <a:blipFill>
            <a:blip r:embed="rId3"/>
            <a:stretch>
              <a:fillRect l="-24568" r="-11382"/>
            </a:stretch>
          </a:blipFill>
          <a:ln>
            <a:solidFill>
              <a:srgbClr val="224E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588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043D7-5A1F-D65A-8E10-E923A96767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E7CDC3-E076-20B8-9851-67052FA5B499}"/>
              </a:ext>
            </a:extLst>
          </p:cNvPr>
          <p:cNvSpPr>
            <a:spLocks noGrp="1"/>
          </p:cNvSpPr>
          <p:nvPr>
            <p:ph type="title"/>
          </p:nvPr>
        </p:nvSpPr>
        <p:spPr/>
        <p:txBody>
          <a:bodyPr/>
          <a:lstStyle/>
          <a:p>
            <a:r>
              <a:rPr lang="en-US" dirty="0"/>
              <a:t>HOW IT’S GOING</a:t>
            </a:r>
          </a:p>
        </p:txBody>
      </p:sp>
      <p:graphicFrame>
        <p:nvGraphicFramePr>
          <p:cNvPr id="4" name="Content Placeholder 3">
            <a:extLst>
              <a:ext uri="{FF2B5EF4-FFF2-40B4-BE49-F238E27FC236}">
                <a16:creationId xmlns:a16="http://schemas.microsoft.com/office/drawing/2014/main" id="{2EDDED4F-BF2C-102A-E9B3-41DD07991ABF}"/>
              </a:ext>
            </a:extLst>
          </p:cNvPr>
          <p:cNvGraphicFramePr>
            <a:graphicFrameLocks noGrp="1"/>
          </p:cNvGraphicFramePr>
          <p:nvPr>
            <p:ph idx="1"/>
            <p:extLst>
              <p:ext uri="{D42A27DB-BD31-4B8C-83A1-F6EECF244321}">
                <p14:modId xmlns:p14="http://schemas.microsoft.com/office/powerpoint/2010/main" val="3168153899"/>
              </p:ext>
            </p:extLst>
          </p:nvPr>
        </p:nvGraphicFramePr>
        <p:xfrm>
          <a:off x="2670048" y="2420624"/>
          <a:ext cx="8805672" cy="2743200"/>
        </p:xfrm>
        <a:graphic>
          <a:graphicData uri="http://schemas.openxmlformats.org/drawingml/2006/table">
            <a:tbl>
              <a:tblPr firstRow="1" bandRow="1">
                <a:tableStyleId>{5C22544A-7EE6-4342-B048-85BDC9FD1C3A}</a:tableStyleId>
              </a:tblPr>
              <a:tblGrid>
                <a:gridCol w="4123944">
                  <a:extLst>
                    <a:ext uri="{9D8B030D-6E8A-4147-A177-3AD203B41FA5}">
                      <a16:colId xmlns:a16="http://schemas.microsoft.com/office/drawing/2014/main" val="368772148"/>
                    </a:ext>
                  </a:extLst>
                </a:gridCol>
                <a:gridCol w="4681728">
                  <a:extLst>
                    <a:ext uri="{9D8B030D-6E8A-4147-A177-3AD203B41FA5}">
                      <a16:colId xmlns:a16="http://schemas.microsoft.com/office/drawing/2014/main" val="2289264035"/>
                    </a:ext>
                  </a:extLst>
                </a:gridCol>
              </a:tblGrid>
              <a:tr h="414105">
                <a:tc>
                  <a:txBody>
                    <a:bodyPr/>
                    <a:lstStyle/>
                    <a:p>
                      <a:pPr algn="ctr"/>
                      <a:r>
                        <a:rPr lang="en-US" sz="2400" dirty="0"/>
                        <a:t>Future Wins</a:t>
                      </a:r>
                    </a:p>
                  </a:txBody>
                  <a:tcPr>
                    <a:lnL w="12700" cmpd="sng">
                      <a:noFill/>
                    </a:lnL>
                    <a:lnT w="12700" cmpd="sng">
                      <a:noFill/>
                    </a:lnT>
                    <a:lnB w="12700" cap="flat" cmpd="sng" algn="ctr">
                      <a:solidFill>
                        <a:schemeClr val="bg1"/>
                      </a:solidFill>
                      <a:prstDash val="solid"/>
                      <a:round/>
                      <a:headEnd type="none" w="med" len="med"/>
                      <a:tailEnd type="none" w="med" len="med"/>
                    </a:lnB>
                  </a:tcPr>
                </a:tc>
                <a:tc>
                  <a:txBody>
                    <a:bodyPr/>
                    <a:lstStyle/>
                    <a:p>
                      <a:pPr algn="ctr"/>
                      <a:r>
                        <a:rPr lang="en-US" sz="2400" dirty="0"/>
                        <a:t>Challenges</a:t>
                      </a:r>
                    </a:p>
                  </a:txBody>
                  <a:tcPr>
                    <a:lnR w="12700" cmpd="sng">
                      <a:noFill/>
                    </a:lnR>
                    <a:lnT w="12700" cmpd="sng">
                      <a:noFill/>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52174034"/>
                  </a:ext>
                </a:extLst>
              </a:tr>
              <a:tr h="2070527">
                <a:tc>
                  <a:txBody>
                    <a:bodyPr/>
                    <a:lstStyle/>
                    <a:p>
                      <a:pPr marL="285750" indent="-285750">
                        <a:buFont typeface="Arial" panose="020B0604020202020204" pitchFamily="34" charset="0"/>
                        <a:buChar char="•"/>
                      </a:pPr>
                      <a:r>
                        <a:rPr lang="en-US" sz="2400" b="1" dirty="0"/>
                        <a:t>Faster</a:t>
                      </a:r>
                      <a:r>
                        <a:rPr lang="en-US" sz="2400" dirty="0"/>
                        <a:t> proposal prep.</a:t>
                      </a:r>
                    </a:p>
                    <a:p>
                      <a:pPr marL="285750" indent="-285750">
                        <a:buFont typeface="Arial" panose="020B0604020202020204" pitchFamily="34" charset="0"/>
                        <a:buChar char="•"/>
                      </a:pPr>
                      <a:r>
                        <a:rPr lang="en-US" sz="2400" dirty="0"/>
                        <a:t>One </a:t>
                      </a:r>
                      <a:r>
                        <a:rPr lang="en-US" sz="2400" b="1" dirty="0"/>
                        <a:t>source of truth</a:t>
                      </a:r>
                      <a:r>
                        <a:rPr lang="en-US" sz="2400" dirty="0"/>
                        <a:t> (Vantagepoint).</a:t>
                      </a:r>
                    </a:p>
                    <a:p>
                      <a:pPr marL="285750" indent="-285750">
                        <a:buFont typeface="Arial" panose="020B0604020202020204" pitchFamily="34" charset="0"/>
                        <a:buChar char="•"/>
                      </a:pPr>
                      <a:r>
                        <a:rPr lang="en-US" sz="2400" b="1" dirty="0"/>
                        <a:t>Centralized</a:t>
                      </a:r>
                      <a:r>
                        <a:rPr lang="en-US" sz="2400" dirty="0"/>
                        <a:t> library.</a:t>
                      </a:r>
                    </a:p>
                    <a:p>
                      <a:pPr marL="285750" indent="-285750">
                        <a:buFont typeface="Arial" panose="020B0604020202020204" pitchFamily="34" charset="0"/>
                        <a:buChar char="•"/>
                      </a:pPr>
                      <a:r>
                        <a:rPr lang="en-US" sz="2400" b="1" dirty="0"/>
                        <a:t>Staff adoption</a:t>
                      </a:r>
                      <a:r>
                        <a:rPr lang="en-US" sz="2400" dirty="0"/>
                        <a:t>.</a:t>
                      </a:r>
                    </a:p>
                    <a:p>
                      <a:pPr marL="285750" indent="-285750">
                        <a:buFont typeface="Arial" panose="020B0604020202020204" pitchFamily="34" charset="0"/>
                        <a:buChar char="•"/>
                      </a:pPr>
                      <a:r>
                        <a:rPr lang="en-US" sz="2400" b="1" dirty="0"/>
                        <a:t>Organized</a:t>
                      </a:r>
                      <a:r>
                        <a:rPr lang="en-US" sz="2400" dirty="0"/>
                        <a:t> data.</a:t>
                      </a:r>
                    </a:p>
                  </a:txBody>
                  <a:tcPr>
                    <a:lnL w="12700" cmpd="sng">
                      <a:noFill/>
                    </a:lnL>
                    <a:lnT w="12700" cap="flat" cmpd="sng" algn="ctr">
                      <a:solidFill>
                        <a:schemeClr val="bg1"/>
                      </a:solidFill>
                      <a:prstDash val="solid"/>
                      <a:round/>
                      <a:headEnd type="none" w="med" len="med"/>
                      <a:tailEnd type="none" w="med" len="med"/>
                    </a:lnT>
                    <a:lnB w="12700" cmpd="sng">
                      <a:noFill/>
                    </a:lnB>
                    <a:solidFill>
                      <a:srgbClr val="FFFFFF">
                        <a:alpha val="60000"/>
                      </a:srgbClr>
                    </a:solidFill>
                  </a:tcPr>
                </a:tc>
                <a:tc>
                  <a:txBody>
                    <a:bodyPr/>
                    <a:lstStyle/>
                    <a:p>
                      <a:pPr marL="285750" indent="-285750">
                        <a:buFont typeface="Arial" panose="020B0604020202020204" pitchFamily="34" charset="0"/>
                        <a:buChar char="•"/>
                      </a:pPr>
                      <a:r>
                        <a:rPr lang="en-US" sz="2400" b="1" dirty="0"/>
                        <a:t>Rethinking</a:t>
                      </a:r>
                      <a:r>
                        <a:rPr lang="en-US" sz="2400" dirty="0"/>
                        <a:t> how you build case studies and resumes and organize photos.</a:t>
                      </a:r>
                    </a:p>
                    <a:p>
                      <a:pPr marL="285750" indent="-285750">
                        <a:buFont typeface="Arial" panose="020B0604020202020204" pitchFamily="34" charset="0"/>
                        <a:buChar char="•"/>
                      </a:pPr>
                      <a:r>
                        <a:rPr lang="en-US" sz="2400" b="1" dirty="0"/>
                        <a:t>Learning </a:t>
                      </a:r>
                      <a:r>
                        <a:rPr lang="en-US" sz="2400" b="0" dirty="0"/>
                        <a:t>curve.</a:t>
                      </a:r>
                    </a:p>
                    <a:p>
                      <a:pPr marL="285750" indent="-285750">
                        <a:buFont typeface="Arial" panose="020B0604020202020204" pitchFamily="34" charset="0"/>
                        <a:buChar char="•"/>
                      </a:pPr>
                      <a:r>
                        <a:rPr lang="en-US" sz="2400" b="1" dirty="0"/>
                        <a:t>Change</a:t>
                      </a:r>
                      <a:r>
                        <a:rPr lang="en-US" sz="2400" dirty="0"/>
                        <a:t> management.</a:t>
                      </a:r>
                    </a:p>
                    <a:p>
                      <a:pPr marL="285750" indent="-285750">
                        <a:buFont typeface="Arial" panose="020B0604020202020204" pitchFamily="34" charset="0"/>
                        <a:buChar char="•"/>
                      </a:pPr>
                      <a:r>
                        <a:rPr lang="en-US" sz="2400" dirty="0"/>
                        <a:t>Takes </a:t>
                      </a:r>
                      <a:r>
                        <a:rPr lang="en-US" sz="2400" b="1" dirty="0"/>
                        <a:t>time</a:t>
                      </a:r>
                      <a:r>
                        <a:rPr lang="en-US" sz="2400" dirty="0"/>
                        <a:t>.</a:t>
                      </a:r>
                    </a:p>
                  </a:txBody>
                  <a:tcPr>
                    <a:lnR w="12700" cmpd="sng">
                      <a:noFill/>
                    </a:lnR>
                    <a:lnT w="12700" cap="flat" cmpd="sng" algn="ctr">
                      <a:solidFill>
                        <a:schemeClr val="bg1"/>
                      </a:solidFill>
                      <a:prstDash val="solid"/>
                      <a:round/>
                      <a:headEnd type="none" w="med" len="med"/>
                      <a:tailEnd type="none" w="med" len="med"/>
                    </a:lnT>
                    <a:lnB w="12700" cmpd="sng">
                      <a:noFill/>
                    </a:lnB>
                    <a:solidFill>
                      <a:srgbClr val="FFFFFF">
                        <a:alpha val="60000"/>
                      </a:srgbClr>
                    </a:solidFill>
                  </a:tcPr>
                </a:tc>
                <a:extLst>
                  <a:ext uri="{0D108BD9-81ED-4DB2-BD59-A6C34878D82A}">
                    <a16:rowId xmlns:a16="http://schemas.microsoft.com/office/drawing/2014/main" val="1534492456"/>
                  </a:ext>
                </a:extLst>
              </a:tr>
            </a:tbl>
          </a:graphicData>
        </a:graphic>
      </p:graphicFrame>
      <p:pic>
        <p:nvPicPr>
          <p:cNvPr id="5" name="Graphic 4" descr="Medal with solid fill">
            <a:extLst>
              <a:ext uri="{FF2B5EF4-FFF2-40B4-BE49-F238E27FC236}">
                <a16:creationId xmlns:a16="http://schemas.microsoft.com/office/drawing/2014/main" id="{ED59F626-A002-C5F7-9604-BDA2A2B942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7013" y="2410443"/>
            <a:ext cx="478486" cy="478486"/>
          </a:xfrm>
          <a:prstGeom prst="rect">
            <a:avLst/>
          </a:prstGeom>
        </p:spPr>
      </p:pic>
      <p:pic>
        <p:nvPicPr>
          <p:cNvPr id="6" name="Graphic 5" descr="Puzzle with solid fill">
            <a:extLst>
              <a:ext uri="{FF2B5EF4-FFF2-40B4-BE49-F238E27FC236}">
                <a16:creationId xmlns:a16="http://schemas.microsoft.com/office/drawing/2014/main" id="{5095DBCC-B9EB-54C1-418B-05A0F73C475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028234" y="2411480"/>
            <a:ext cx="478486" cy="478486"/>
          </a:xfrm>
          <a:prstGeom prst="rect">
            <a:avLst/>
          </a:prstGeom>
        </p:spPr>
      </p:pic>
    </p:spTree>
    <p:extLst>
      <p:ext uri="{BB962C8B-B14F-4D97-AF65-F5344CB8AC3E}">
        <p14:creationId xmlns:p14="http://schemas.microsoft.com/office/powerpoint/2010/main" val="2083070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5CAC468-7299-B595-C7AE-E70F3E1F8DDF}"/>
              </a:ext>
            </a:extLst>
          </p:cNvPr>
          <p:cNvSpPr/>
          <p:nvPr/>
        </p:nvSpPr>
        <p:spPr>
          <a:xfrm>
            <a:off x="6309741" y="1946488"/>
            <a:ext cx="5781675" cy="2965023"/>
          </a:xfrm>
          <a:prstGeom prst="roundRect">
            <a:avLst/>
          </a:prstGeom>
          <a:blipFill>
            <a:blip r:embed="rId3"/>
            <a:stretch>
              <a:fillRect/>
            </a:stretch>
          </a:blipFill>
          <a:ln w="12700">
            <a:solidFill>
              <a:srgbClr val="224E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B62F1B-C8D4-0E94-9E09-B9D4CE71A6FF}"/>
              </a:ext>
            </a:extLst>
          </p:cNvPr>
          <p:cNvSpPr>
            <a:spLocks noGrp="1"/>
          </p:cNvSpPr>
          <p:nvPr>
            <p:ph type="title"/>
          </p:nvPr>
        </p:nvSpPr>
        <p:spPr/>
        <p:txBody>
          <a:bodyPr/>
          <a:lstStyle/>
          <a:p>
            <a:r>
              <a:rPr lang="en-US" dirty="0"/>
              <a:t>WHERE WE’RE GOING</a:t>
            </a:r>
          </a:p>
        </p:txBody>
      </p:sp>
      <p:sp>
        <p:nvSpPr>
          <p:cNvPr id="3" name="Content Placeholder 2">
            <a:extLst>
              <a:ext uri="{FF2B5EF4-FFF2-40B4-BE49-F238E27FC236}">
                <a16:creationId xmlns:a16="http://schemas.microsoft.com/office/drawing/2014/main" id="{8F1920A7-1B9A-6E96-0DED-703FC5DC01E8}"/>
              </a:ext>
            </a:extLst>
          </p:cNvPr>
          <p:cNvSpPr>
            <a:spLocks noGrp="1"/>
          </p:cNvSpPr>
          <p:nvPr>
            <p:ph idx="1"/>
          </p:nvPr>
        </p:nvSpPr>
        <p:spPr>
          <a:xfrm>
            <a:off x="2518996" y="2477230"/>
            <a:ext cx="4000676" cy="3024555"/>
          </a:xfrm>
        </p:spPr>
        <p:txBody>
          <a:bodyPr/>
          <a:lstStyle/>
          <a:p>
            <a:pPr lvl="1"/>
            <a:r>
              <a:rPr lang="en-US" sz="2400" b="1" dirty="0"/>
              <a:t>Expand</a:t>
            </a:r>
            <a:r>
              <a:rPr lang="en-US" sz="2400" dirty="0"/>
              <a:t> database.</a:t>
            </a:r>
          </a:p>
          <a:p>
            <a:pPr lvl="1"/>
            <a:r>
              <a:rPr lang="en-US" sz="2400" b="1" dirty="0"/>
              <a:t>Integrate</a:t>
            </a:r>
            <a:r>
              <a:rPr lang="en-US" sz="2400" dirty="0"/>
              <a:t> with </a:t>
            </a:r>
            <a:r>
              <a:rPr lang="en-US" sz="2400" dirty="0" err="1"/>
              <a:t>Deltek</a:t>
            </a:r>
            <a:r>
              <a:rPr lang="en-US" sz="2400" dirty="0"/>
              <a:t>/CRM/InDesign.</a:t>
            </a:r>
          </a:p>
          <a:p>
            <a:pPr lvl="1"/>
            <a:r>
              <a:rPr lang="en-US" sz="2400" b="1" dirty="0"/>
              <a:t>Standardize</a:t>
            </a:r>
            <a:r>
              <a:rPr lang="en-US" sz="2400" dirty="0"/>
              <a:t> best practices.</a:t>
            </a:r>
          </a:p>
          <a:p>
            <a:pPr lvl="1"/>
            <a:r>
              <a:rPr lang="en-US" sz="2400" b="1" dirty="0"/>
              <a:t>Keep up </a:t>
            </a:r>
            <a:r>
              <a:rPr lang="en-US" sz="2400" dirty="0"/>
              <a:t>with training/best practices.</a:t>
            </a:r>
          </a:p>
          <a:p>
            <a:endParaRPr lang="en-US" dirty="0"/>
          </a:p>
        </p:txBody>
      </p:sp>
    </p:spTree>
    <p:extLst>
      <p:ext uri="{BB962C8B-B14F-4D97-AF65-F5344CB8AC3E}">
        <p14:creationId xmlns:p14="http://schemas.microsoft.com/office/powerpoint/2010/main" val="17555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635CB-46D7-1A08-4664-68DCDB6CE4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D24ECD-6B59-D7D6-8368-85392ADA340B}"/>
              </a:ext>
            </a:extLst>
          </p:cNvPr>
          <p:cNvSpPr>
            <a:spLocks noGrp="1"/>
          </p:cNvSpPr>
          <p:nvPr>
            <p:ph type="title"/>
          </p:nvPr>
        </p:nvSpPr>
        <p:spPr/>
        <p:txBody>
          <a:bodyPr/>
          <a:lstStyle/>
          <a:p>
            <a:r>
              <a:rPr lang="en-US" dirty="0"/>
              <a:t>WHAT WE WISH WE KNEW</a:t>
            </a:r>
          </a:p>
        </p:txBody>
      </p:sp>
      <p:sp>
        <p:nvSpPr>
          <p:cNvPr id="3" name="Content Placeholder 2">
            <a:extLst>
              <a:ext uri="{FF2B5EF4-FFF2-40B4-BE49-F238E27FC236}">
                <a16:creationId xmlns:a16="http://schemas.microsoft.com/office/drawing/2014/main" id="{E3B5B782-CBBE-61BC-1A3C-C129707B19A2}"/>
              </a:ext>
            </a:extLst>
          </p:cNvPr>
          <p:cNvSpPr>
            <a:spLocks noGrp="1"/>
          </p:cNvSpPr>
          <p:nvPr>
            <p:ph idx="1"/>
          </p:nvPr>
        </p:nvSpPr>
        <p:spPr>
          <a:xfrm>
            <a:off x="2678655" y="2620106"/>
            <a:ext cx="8461200" cy="2724626"/>
          </a:xfrm>
        </p:spPr>
        <p:txBody>
          <a:bodyPr>
            <a:normAutofit lnSpcReduction="10000"/>
          </a:bodyPr>
          <a:lstStyle/>
          <a:p>
            <a:pPr lvl="1">
              <a:lnSpc>
                <a:spcPct val="114000"/>
              </a:lnSpc>
            </a:pPr>
            <a:r>
              <a:rPr lang="en-US" sz="2400" b="1" dirty="0"/>
              <a:t>Database takes time to build – </a:t>
            </a:r>
            <a:r>
              <a:rPr lang="en-US" sz="2400" dirty="0"/>
              <a:t>plan for it.</a:t>
            </a:r>
          </a:p>
          <a:p>
            <a:pPr lvl="1">
              <a:lnSpc>
                <a:spcPct val="114000"/>
              </a:lnSpc>
            </a:pPr>
            <a:r>
              <a:rPr lang="en-US" sz="2400" b="1" dirty="0"/>
              <a:t>Allow time to coordinate with Trilon.</a:t>
            </a:r>
          </a:p>
          <a:p>
            <a:pPr lvl="1">
              <a:lnSpc>
                <a:spcPct val="114000"/>
              </a:lnSpc>
            </a:pPr>
            <a:r>
              <a:rPr lang="en-US" sz="2400" b="1" dirty="0"/>
              <a:t>Adoption = ongoing advocacy. </a:t>
            </a:r>
            <a:r>
              <a:rPr lang="en-US" sz="2400" dirty="0"/>
              <a:t>This isn’t going to be the “way we’ve always done it.”</a:t>
            </a:r>
          </a:p>
          <a:p>
            <a:pPr lvl="1">
              <a:lnSpc>
                <a:spcPct val="114000"/>
              </a:lnSpc>
            </a:pPr>
            <a:r>
              <a:rPr lang="en-US" sz="2400" b="1" dirty="0"/>
              <a:t>Structure + naming strategy </a:t>
            </a:r>
            <a:r>
              <a:rPr lang="en-US" sz="2400" dirty="0"/>
              <a:t>is critical.</a:t>
            </a:r>
          </a:p>
          <a:p>
            <a:pPr lvl="1">
              <a:lnSpc>
                <a:spcPct val="114000"/>
              </a:lnSpc>
            </a:pPr>
            <a:r>
              <a:rPr lang="en-US" sz="2400" b="1" dirty="0"/>
              <a:t>Needs maintenance </a:t>
            </a:r>
            <a:r>
              <a:rPr lang="en-US" sz="2400" dirty="0"/>
              <a:t>like any system.</a:t>
            </a:r>
          </a:p>
        </p:txBody>
      </p:sp>
      <p:grpSp>
        <p:nvGrpSpPr>
          <p:cNvPr id="7" name="Group 6">
            <a:extLst>
              <a:ext uri="{FF2B5EF4-FFF2-40B4-BE49-F238E27FC236}">
                <a16:creationId xmlns:a16="http://schemas.microsoft.com/office/drawing/2014/main" id="{E3FC1EFC-14FE-39DD-7F40-8F3D657A4645}"/>
              </a:ext>
            </a:extLst>
          </p:cNvPr>
          <p:cNvGrpSpPr/>
          <p:nvPr/>
        </p:nvGrpSpPr>
        <p:grpSpPr>
          <a:xfrm>
            <a:off x="2312772" y="5563027"/>
            <a:ext cx="9305487" cy="830997"/>
            <a:chOff x="2312772" y="5563027"/>
            <a:chExt cx="9305487" cy="830997"/>
          </a:xfrm>
        </p:grpSpPr>
        <p:sp>
          <p:nvSpPr>
            <p:cNvPr id="5" name="TextBox 4">
              <a:extLst>
                <a:ext uri="{FF2B5EF4-FFF2-40B4-BE49-F238E27FC236}">
                  <a16:creationId xmlns:a16="http://schemas.microsoft.com/office/drawing/2014/main" id="{9E59CE6A-7A6A-0D52-D96D-328DEEC72C7A}"/>
                </a:ext>
              </a:extLst>
            </p:cNvPr>
            <p:cNvSpPr txBox="1"/>
            <p:nvPr/>
          </p:nvSpPr>
          <p:spPr>
            <a:xfrm>
              <a:off x="2312772" y="5563027"/>
              <a:ext cx="9305487" cy="830997"/>
            </a:xfrm>
            <a:prstGeom prst="rect">
              <a:avLst/>
            </a:prstGeom>
            <a:noFill/>
          </p:spPr>
          <p:txBody>
            <a:bodyPr wrap="square">
              <a:spAutoFit/>
            </a:bodyPr>
            <a:lstStyle/>
            <a:p>
              <a:pPr marL="914400" marR="0">
                <a:buNone/>
              </a:pPr>
              <a:r>
                <a:rPr lang="en-US" sz="2400" b="1" kern="100" dirty="0">
                  <a:solidFill>
                    <a:srgbClr val="B44C36"/>
                  </a:solidFill>
                  <a:effectLst/>
                  <a:latin typeface="Calibri" panose="020F0502020204030204" pitchFamily="34" charset="0"/>
                  <a:ea typeface="Aptos" panose="020B0004020202020204" pitchFamily="34" charset="0"/>
                  <a:cs typeface="Calibri" panose="020F0502020204030204" pitchFamily="34" charset="0"/>
                </a:rPr>
                <a:t>Don’t let perfect be the enemy of good. </a:t>
              </a:r>
            </a:p>
            <a:p>
              <a:pPr marL="914400" marR="0">
                <a:buNone/>
              </a:pPr>
              <a:r>
                <a:rPr lang="en-US" sz="2400" b="1" kern="100" dirty="0">
                  <a:solidFill>
                    <a:srgbClr val="B44C36"/>
                  </a:solidFill>
                  <a:effectLst/>
                  <a:latin typeface="Calibri" panose="020F0502020204030204" pitchFamily="34" charset="0"/>
                  <a:ea typeface="Aptos" panose="020B0004020202020204" pitchFamily="34" charset="0"/>
                  <a:cs typeface="Calibri" panose="020F0502020204030204" pitchFamily="34" charset="0"/>
                </a:rPr>
                <a:t>Crap in = crap out.</a:t>
              </a:r>
              <a:endParaRPr lang="en-US" sz="2400" b="1" kern="100" dirty="0">
                <a:solidFill>
                  <a:srgbClr val="B44C36"/>
                </a:solidFill>
                <a:effectLst/>
                <a:latin typeface="Calibri" panose="020F0502020204030204" pitchFamily="34" charset="0"/>
                <a:ea typeface="Aptos" panose="020B0004020202020204" pitchFamily="34" charset="0"/>
                <a:cs typeface="Times New Roman" panose="02020603050405020304" pitchFamily="18" charset="0"/>
              </a:endParaRPr>
            </a:p>
          </p:txBody>
        </p:sp>
        <p:pic>
          <p:nvPicPr>
            <p:cNvPr id="4" name="Graphic 3" descr="Badge Tick1 with solid fill">
              <a:extLst>
                <a:ext uri="{FF2B5EF4-FFF2-40B4-BE49-F238E27FC236}">
                  <a16:creationId xmlns:a16="http://schemas.microsoft.com/office/drawing/2014/main" id="{9A2D054C-0B97-287E-434B-80617BACE17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990405" y="5649203"/>
              <a:ext cx="314479" cy="314479"/>
            </a:xfrm>
            <a:prstGeom prst="rect">
              <a:avLst/>
            </a:prstGeom>
          </p:spPr>
        </p:pic>
        <p:pic>
          <p:nvPicPr>
            <p:cNvPr id="6" name="Graphic 5" descr="Badge Tick1 with solid fill">
              <a:extLst>
                <a:ext uri="{FF2B5EF4-FFF2-40B4-BE49-F238E27FC236}">
                  <a16:creationId xmlns:a16="http://schemas.microsoft.com/office/drawing/2014/main" id="{A8EE99C6-244B-E825-67DA-CDFD6FB888F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990405" y="6007897"/>
              <a:ext cx="314479" cy="314479"/>
            </a:xfrm>
            <a:prstGeom prst="rect">
              <a:avLst/>
            </a:prstGeom>
          </p:spPr>
        </p:pic>
      </p:grpSp>
    </p:spTree>
    <p:extLst>
      <p:ext uri="{BB962C8B-B14F-4D97-AF65-F5344CB8AC3E}">
        <p14:creationId xmlns:p14="http://schemas.microsoft.com/office/powerpoint/2010/main" val="1778565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0F3D156-D063-44C3-03C0-0D32E8AC3B00}"/>
              </a:ext>
            </a:extLst>
          </p:cNvPr>
          <p:cNvSpPr/>
          <p:nvPr/>
        </p:nvSpPr>
        <p:spPr>
          <a:xfrm>
            <a:off x="2667000" y="2600325"/>
            <a:ext cx="9012116" cy="3638550"/>
          </a:xfrm>
          <a:prstGeom prst="roundRect">
            <a:avLst/>
          </a:prstGeom>
          <a:solidFill>
            <a:srgbClr val="ACCD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24E65"/>
              </a:solidFill>
            </a:endParaRPr>
          </a:p>
        </p:txBody>
      </p:sp>
      <p:sp>
        <p:nvSpPr>
          <p:cNvPr id="4" name="Rectangle: Rounded Corners 3">
            <a:extLst>
              <a:ext uri="{FF2B5EF4-FFF2-40B4-BE49-F238E27FC236}">
                <a16:creationId xmlns:a16="http://schemas.microsoft.com/office/drawing/2014/main" id="{85FF0EA6-A2DE-6E83-03A2-74A38298D728}"/>
              </a:ext>
            </a:extLst>
          </p:cNvPr>
          <p:cNvSpPr/>
          <p:nvPr/>
        </p:nvSpPr>
        <p:spPr>
          <a:xfrm>
            <a:off x="8490204" y="1203956"/>
            <a:ext cx="3619500" cy="4538431"/>
          </a:xfrm>
          <a:prstGeom prst="roundRect">
            <a:avLst/>
          </a:prstGeom>
          <a:blipFill>
            <a:blip r:embed="rId3"/>
            <a:stretch>
              <a:fillRect/>
            </a:stretch>
          </a:blipFill>
          <a:ln>
            <a:solidFill>
              <a:srgbClr val="224E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9522C3-E3F6-F216-FFDB-53A068DB96E6}"/>
              </a:ext>
            </a:extLst>
          </p:cNvPr>
          <p:cNvSpPr>
            <a:spLocks noGrp="1"/>
          </p:cNvSpPr>
          <p:nvPr>
            <p:ph type="title"/>
          </p:nvPr>
        </p:nvSpPr>
        <p:spPr/>
        <p:txBody>
          <a:bodyPr/>
          <a:lstStyle/>
          <a:p>
            <a:r>
              <a:rPr lang="en-US" dirty="0"/>
              <a:t>WHAT YOU CAN DO NOW</a:t>
            </a:r>
          </a:p>
        </p:txBody>
      </p:sp>
      <p:sp>
        <p:nvSpPr>
          <p:cNvPr id="3" name="Content Placeholder 2">
            <a:extLst>
              <a:ext uri="{FF2B5EF4-FFF2-40B4-BE49-F238E27FC236}">
                <a16:creationId xmlns:a16="http://schemas.microsoft.com/office/drawing/2014/main" id="{E8172805-C119-A28A-C5B0-FC2682F75148}"/>
              </a:ext>
            </a:extLst>
          </p:cNvPr>
          <p:cNvSpPr>
            <a:spLocks noGrp="1"/>
          </p:cNvSpPr>
          <p:nvPr>
            <p:ph idx="1"/>
          </p:nvPr>
        </p:nvSpPr>
        <p:spPr>
          <a:xfrm>
            <a:off x="2334617" y="2436530"/>
            <a:ext cx="6155588" cy="3938512"/>
          </a:xfrm>
        </p:spPr>
        <p:txBody>
          <a:bodyPr>
            <a:noAutofit/>
          </a:bodyPr>
          <a:lstStyle/>
          <a:p>
            <a:pPr lvl="1"/>
            <a:r>
              <a:rPr lang="en-US" sz="2400" b="1" dirty="0"/>
              <a:t>Assess your photo library. </a:t>
            </a:r>
            <a:r>
              <a:rPr lang="en-US" sz="2400" dirty="0"/>
              <a:t>Is it consistent? (</a:t>
            </a:r>
            <a:r>
              <a:rPr lang="en-US" dirty="0" err="1"/>
              <a:t>C:Marketing</a:t>
            </a:r>
            <a:r>
              <a:rPr lang="en-US" dirty="0"/>
              <a:t>\Project Name or C:Marketing\Client name\Project Name or C:Marketing\Sector\Project Name)</a:t>
            </a:r>
            <a:endParaRPr lang="en-US" sz="2400" dirty="0"/>
          </a:p>
          <a:p>
            <a:pPr lvl="1"/>
            <a:r>
              <a:rPr lang="en-US" sz="2400" b="1" dirty="0"/>
              <a:t>Define goals before software.</a:t>
            </a:r>
          </a:p>
          <a:p>
            <a:pPr lvl="1"/>
            <a:r>
              <a:rPr lang="en-US" sz="2400" b="1" dirty="0"/>
              <a:t>Think about your templates </a:t>
            </a:r>
            <a:r>
              <a:rPr lang="en-US" sz="2400" dirty="0"/>
              <a:t>(if you want to change your look/feel/templates, now’s a good time).</a:t>
            </a:r>
          </a:p>
          <a:p>
            <a:pPr lvl="1"/>
            <a:r>
              <a:rPr lang="en-US" sz="2400" b="1" dirty="0"/>
              <a:t>Plan for training and upkeep.</a:t>
            </a:r>
          </a:p>
          <a:p>
            <a:pPr lvl="1"/>
            <a:r>
              <a:rPr lang="en-US" sz="2400" b="1" dirty="0"/>
              <a:t>Talk to your friends </a:t>
            </a:r>
            <a:r>
              <a:rPr lang="en-US" sz="2400" dirty="0"/>
              <a:t>(Emily Massingill and me) at Fehr Graham.</a:t>
            </a:r>
          </a:p>
          <a:p>
            <a:endParaRPr lang="en-US" sz="2400" dirty="0"/>
          </a:p>
        </p:txBody>
      </p:sp>
    </p:spTree>
    <p:extLst>
      <p:ext uri="{BB962C8B-B14F-4D97-AF65-F5344CB8AC3E}">
        <p14:creationId xmlns:p14="http://schemas.microsoft.com/office/powerpoint/2010/main" val="1979191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175E9-A23A-3CAB-9DCA-630623241D35}"/>
              </a:ext>
            </a:extLst>
          </p:cNvPr>
          <p:cNvSpPr>
            <a:spLocks noGrp="1"/>
          </p:cNvSpPr>
          <p:nvPr>
            <p:ph type="title"/>
          </p:nvPr>
        </p:nvSpPr>
        <p:spPr/>
        <p:txBody>
          <a:bodyPr/>
          <a:lstStyle/>
          <a:p>
            <a:r>
              <a:rPr lang="en-US" dirty="0"/>
              <a:t>QUESTIONS?</a:t>
            </a:r>
          </a:p>
        </p:txBody>
      </p:sp>
      <p:grpSp>
        <p:nvGrpSpPr>
          <p:cNvPr id="4" name="Group 3">
            <a:extLst>
              <a:ext uri="{FF2B5EF4-FFF2-40B4-BE49-F238E27FC236}">
                <a16:creationId xmlns:a16="http://schemas.microsoft.com/office/drawing/2014/main" id="{B5C144D6-EDBD-1D48-E804-7458F753833C}"/>
              </a:ext>
            </a:extLst>
          </p:cNvPr>
          <p:cNvGrpSpPr/>
          <p:nvPr/>
        </p:nvGrpSpPr>
        <p:grpSpPr>
          <a:xfrm>
            <a:off x="2584580" y="3004040"/>
            <a:ext cx="4032153" cy="2012152"/>
            <a:chOff x="-351030" y="2931395"/>
            <a:chExt cx="4032153" cy="2012152"/>
          </a:xfrm>
        </p:grpSpPr>
        <p:grpSp>
          <p:nvGrpSpPr>
            <p:cNvPr id="11" name="Group 10">
              <a:extLst>
                <a:ext uri="{FF2B5EF4-FFF2-40B4-BE49-F238E27FC236}">
                  <a16:creationId xmlns:a16="http://schemas.microsoft.com/office/drawing/2014/main" id="{FE5BB7CB-BEF0-C666-4480-0E70C221E423}"/>
                </a:ext>
              </a:extLst>
            </p:cNvPr>
            <p:cNvGrpSpPr/>
            <p:nvPr/>
          </p:nvGrpSpPr>
          <p:grpSpPr>
            <a:xfrm>
              <a:off x="-351030" y="2931395"/>
              <a:ext cx="4023951" cy="2012152"/>
              <a:chOff x="-722678" y="3283585"/>
              <a:chExt cx="5294678" cy="2647569"/>
            </a:xfrm>
          </p:grpSpPr>
          <p:sp>
            <p:nvSpPr>
              <p:cNvPr id="13" name="Rectangle 12">
                <a:extLst>
                  <a:ext uri="{FF2B5EF4-FFF2-40B4-BE49-F238E27FC236}">
                    <a16:creationId xmlns:a16="http://schemas.microsoft.com/office/drawing/2014/main" id="{5EE3A2B6-3E8C-B969-6866-2629421B7237}"/>
                  </a:ext>
                </a:extLst>
              </p:cNvPr>
              <p:cNvSpPr/>
              <p:nvPr/>
            </p:nvSpPr>
            <p:spPr>
              <a:xfrm>
                <a:off x="-722678" y="3863213"/>
                <a:ext cx="5294678" cy="2067941"/>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4" name="Rectangle 13">
                <a:extLst>
                  <a:ext uri="{FF2B5EF4-FFF2-40B4-BE49-F238E27FC236}">
                    <a16:creationId xmlns:a16="http://schemas.microsoft.com/office/drawing/2014/main" id="{25726230-3C70-4210-8C1B-D0A968D1214E}"/>
                  </a:ext>
                </a:extLst>
              </p:cNvPr>
              <p:cNvSpPr/>
              <p:nvPr/>
            </p:nvSpPr>
            <p:spPr>
              <a:xfrm flipV="1">
                <a:off x="-612184" y="3283585"/>
                <a:ext cx="5184184" cy="671546"/>
              </a:xfrm>
              <a:prstGeom prst="rect">
                <a:avLst/>
              </a:prstGeom>
              <a:solidFill>
                <a:srgbClr val="224E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grpSp>
          <p:nvGrpSpPr>
            <p:cNvPr id="6" name="Group 5">
              <a:extLst>
                <a:ext uri="{FF2B5EF4-FFF2-40B4-BE49-F238E27FC236}">
                  <a16:creationId xmlns:a16="http://schemas.microsoft.com/office/drawing/2014/main" id="{505F6BBA-BC53-3EA1-428B-37A1760E9773}"/>
                </a:ext>
              </a:extLst>
            </p:cNvPr>
            <p:cNvGrpSpPr>
              <a:grpSpLocks noChangeAspect="1"/>
            </p:cNvGrpSpPr>
            <p:nvPr/>
          </p:nvGrpSpPr>
          <p:grpSpPr>
            <a:xfrm>
              <a:off x="1030507" y="3612991"/>
              <a:ext cx="2650616" cy="811666"/>
              <a:chOff x="5299783" y="4190398"/>
              <a:chExt cx="4251614" cy="1067983"/>
            </a:xfrm>
          </p:grpSpPr>
          <p:grpSp>
            <p:nvGrpSpPr>
              <p:cNvPr id="7" name="Group 6">
                <a:extLst>
                  <a:ext uri="{FF2B5EF4-FFF2-40B4-BE49-F238E27FC236}">
                    <a16:creationId xmlns:a16="http://schemas.microsoft.com/office/drawing/2014/main" id="{C5C9B52E-F8CA-FA42-0E3D-C3F973805165}"/>
                  </a:ext>
                </a:extLst>
              </p:cNvPr>
              <p:cNvGrpSpPr/>
              <p:nvPr/>
            </p:nvGrpSpPr>
            <p:grpSpPr>
              <a:xfrm>
                <a:off x="5299783" y="4190398"/>
                <a:ext cx="4251614" cy="426874"/>
                <a:chOff x="-23566" y="-50311"/>
                <a:chExt cx="2527516" cy="315676"/>
              </a:xfrm>
            </p:grpSpPr>
            <p:sp>
              <p:nvSpPr>
                <p:cNvPr id="9" name="Text Box 152">
                  <a:extLst>
                    <a:ext uri="{FF2B5EF4-FFF2-40B4-BE49-F238E27FC236}">
                      <a16:creationId xmlns:a16="http://schemas.microsoft.com/office/drawing/2014/main" id="{AFF38B55-66A0-B46C-1B8A-E059A24B83A6}"/>
                    </a:ext>
                  </a:extLst>
                </p:cNvPr>
                <p:cNvSpPr txBox="1"/>
                <p:nvPr/>
              </p:nvSpPr>
              <p:spPr>
                <a:xfrm>
                  <a:off x="-23565" y="-50311"/>
                  <a:ext cx="2527515" cy="25465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spcBef>
                      <a:spcPts val="0"/>
                    </a:spcBef>
                    <a:spcAft>
                      <a:spcPts val="0"/>
                    </a:spcAft>
                  </a:pPr>
                  <a:r>
                    <a:rPr lang="en-GB" sz="1600" b="1" dirty="0">
                      <a:solidFill>
                        <a:schemeClr val="tx1"/>
                      </a:solidFill>
                      <a:ea typeface="Times New Roman" panose="02020603050405020304" pitchFamily="18" charset="0"/>
                      <a:cs typeface="Times New Roman" panose="02020603050405020304" pitchFamily="18" charset="0"/>
                    </a:rPr>
                    <a:t>Anna Derocher, CPSM</a:t>
                  </a:r>
                </a:p>
              </p:txBody>
            </p:sp>
            <p:cxnSp>
              <p:nvCxnSpPr>
                <p:cNvPr id="10" name="Straight Connector 9">
                  <a:extLst>
                    <a:ext uri="{FF2B5EF4-FFF2-40B4-BE49-F238E27FC236}">
                      <a16:creationId xmlns:a16="http://schemas.microsoft.com/office/drawing/2014/main" id="{1A2589BC-7D92-AC89-1586-172E2193970F}"/>
                    </a:ext>
                  </a:extLst>
                </p:cNvPr>
                <p:cNvCxnSpPr/>
                <p:nvPr/>
              </p:nvCxnSpPr>
              <p:spPr>
                <a:xfrm>
                  <a:off x="-23566" y="265365"/>
                  <a:ext cx="360217" cy="0"/>
                </a:xfrm>
                <a:prstGeom prst="line">
                  <a:avLst/>
                </a:prstGeom>
                <a:ln w="19050">
                  <a:solidFill>
                    <a:srgbClr val="B44C36"/>
                  </a:solidFill>
                </a:ln>
              </p:spPr>
              <p:style>
                <a:lnRef idx="1">
                  <a:schemeClr val="dk1"/>
                </a:lnRef>
                <a:fillRef idx="0">
                  <a:schemeClr val="dk1"/>
                </a:fillRef>
                <a:effectRef idx="0">
                  <a:schemeClr val="dk1"/>
                </a:effectRef>
                <a:fontRef idx="minor">
                  <a:schemeClr val="tx1"/>
                </a:fontRef>
              </p:style>
            </p:cxnSp>
          </p:grpSp>
          <p:sp>
            <p:nvSpPr>
              <p:cNvPr id="8" name="Text Box 13">
                <a:extLst>
                  <a:ext uri="{FF2B5EF4-FFF2-40B4-BE49-F238E27FC236}">
                    <a16:creationId xmlns:a16="http://schemas.microsoft.com/office/drawing/2014/main" id="{53B3F4C1-C073-0F15-0771-62CEA2C7D245}"/>
                  </a:ext>
                </a:extLst>
              </p:cNvPr>
              <p:cNvSpPr txBox="1"/>
              <p:nvPr/>
            </p:nvSpPr>
            <p:spPr>
              <a:xfrm>
                <a:off x="5299786" y="4704230"/>
                <a:ext cx="3896752" cy="55415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spcBef>
                    <a:spcPts val="0"/>
                  </a:spcBef>
                </a:pPr>
                <a:r>
                  <a:rPr lang="en-US" sz="1400" dirty="0">
                    <a:solidFill>
                      <a:schemeClr val="tx1"/>
                    </a:solidFill>
                    <a:effectLst/>
                    <a:ea typeface="Calibri" panose="020F0502020204030204" pitchFamily="34" charset="0"/>
                    <a:cs typeface="Times New Roman" panose="02020603050405020304" pitchFamily="18" charset="0"/>
                  </a:rPr>
                  <a:t>MARKETING MANAGER</a:t>
                </a:r>
              </a:p>
              <a:p>
                <a:r>
                  <a:rPr lang="en-US" sz="1200" dirty="0">
                    <a:solidFill>
                      <a:schemeClr val="tx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aderocher@fehrgraham.com</a:t>
                </a:r>
                <a:endParaRPr lang="en-US" sz="1200" dirty="0">
                  <a:solidFill>
                    <a:schemeClr val="tx1"/>
                  </a:solidFill>
                  <a:ea typeface="Calibri" panose="020F0502020204030204" pitchFamily="34" charset="0"/>
                  <a:cs typeface="Times New Roman" panose="02020603050405020304" pitchFamily="18" charset="0"/>
                </a:endParaRPr>
              </a:p>
              <a:p>
                <a:r>
                  <a:rPr lang="en-US" sz="1200" dirty="0">
                    <a:solidFill>
                      <a:schemeClr val="tx1"/>
                    </a:solidFill>
                    <a:effectLst/>
                    <a:ea typeface="Calibri" panose="020F0502020204030204" pitchFamily="34" charset="0"/>
                    <a:cs typeface="Times New Roman" panose="02020603050405020304" pitchFamily="18" charset="0"/>
                  </a:rPr>
                  <a:t>815.394.4700</a:t>
                </a:r>
              </a:p>
              <a:p>
                <a:pPr marL="0" marR="0">
                  <a:spcBef>
                    <a:spcPts val="0"/>
                  </a:spcBef>
                  <a:spcAft>
                    <a:spcPts val="350"/>
                  </a:spcAft>
                </a:pPr>
                <a:endParaRPr lang="en-US" sz="1400" b="1" dirty="0">
                  <a:solidFill>
                    <a:schemeClr val="tx1"/>
                  </a:solidFill>
                  <a:effectLst/>
                  <a:ea typeface="Calibri" panose="020F0502020204030204" pitchFamily="34" charset="0"/>
                  <a:cs typeface="Times New Roman" panose="02020603050405020304" pitchFamily="18" charset="0"/>
                </a:endParaRPr>
              </a:p>
              <a:p>
                <a:pPr marL="0" marR="0">
                  <a:lnSpc>
                    <a:spcPts val="1200"/>
                  </a:lnSpc>
                  <a:spcBef>
                    <a:spcPts val="0"/>
                  </a:spcBef>
                  <a:spcAft>
                    <a:spcPts val="0"/>
                  </a:spcAft>
                </a:pPr>
                <a:endParaRPr lang="en-US" sz="800" dirty="0">
                  <a:effectLst/>
                  <a:latin typeface="Open Sans" panose="020B0606030504020204" pitchFamily="34" charset="0"/>
                  <a:ea typeface="Times New Roman" panose="02020603050405020304" pitchFamily="18" charset="0"/>
                  <a:cs typeface="Times New Roman" panose="02020603050405020304" pitchFamily="18" charset="0"/>
                </a:endParaRPr>
              </a:p>
            </p:txBody>
          </p:sp>
        </p:grpSp>
      </p:grpSp>
      <p:grpSp>
        <p:nvGrpSpPr>
          <p:cNvPr id="15" name="Group 14">
            <a:extLst>
              <a:ext uri="{FF2B5EF4-FFF2-40B4-BE49-F238E27FC236}">
                <a16:creationId xmlns:a16="http://schemas.microsoft.com/office/drawing/2014/main" id="{D9B47A42-CB9B-A0D0-D835-545CAD8A5C31}"/>
              </a:ext>
            </a:extLst>
          </p:cNvPr>
          <p:cNvGrpSpPr/>
          <p:nvPr/>
        </p:nvGrpSpPr>
        <p:grpSpPr>
          <a:xfrm>
            <a:off x="7196050" y="3004039"/>
            <a:ext cx="4289934" cy="2012153"/>
            <a:chOff x="915144" y="2931394"/>
            <a:chExt cx="4289934" cy="2012153"/>
          </a:xfrm>
        </p:grpSpPr>
        <p:grpSp>
          <p:nvGrpSpPr>
            <p:cNvPr id="22" name="Group 21">
              <a:extLst>
                <a:ext uri="{FF2B5EF4-FFF2-40B4-BE49-F238E27FC236}">
                  <a16:creationId xmlns:a16="http://schemas.microsoft.com/office/drawing/2014/main" id="{AC7B5535-EF95-0C72-FFC0-D6E0056A99DD}"/>
                </a:ext>
              </a:extLst>
            </p:cNvPr>
            <p:cNvGrpSpPr/>
            <p:nvPr/>
          </p:nvGrpSpPr>
          <p:grpSpPr>
            <a:xfrm>
              <a:off x="915144" y="2931394"/>
              <a:ext cx="4289934" cy="2012153"/>
              <a:chOff x="943341" y="3283584"/>
              <a:chExt cx="5644656" cy="2647569"/>
            </a:xfrm>
          </p:grpSpPr>
          <p:sp>
            <p:nvSpPr>
              <p:cNvPr id="24" name="Rectangle 23">
                <a:extLst>
                  <a:ext uri="{FF2B5EF4-FFF2-40B4-BE49-F238E27FC236}">
                    <a16:creationId xmlns:a16="http://schemas.microsoft.com/office/drawing/2014/main" id="{DFFA7FAE-C674-5DC6-B019-BE04D9D5231D}"/>
                  </a:ext>
                </a:extLst>
              </p:cNvPr>
              <p:cNvSpPr/>
              <p:nvPr/>
            </p:nvSpPr>
            <p:spPr>
              <a:xfrm>
                <a:off x="943341" y="3863213"/>
                <a:ext cx="5644656" cy="2067940"/>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Rectangle 24">
                <a:extLst>
                  <a:ext uri="{FF2B5EF4-FFF2-40B4-BE49-F238E27FC236}">
                    <a16:creationId xmlns:a16="http://schemas.microsoft.com/office/drawing/2014/main" id="{33480302-DC7D-72BC-A4A0-18A9425DA9C8}"/>
                  </a:ext>
                </a:extLst>
              </p:cNvPr>
              <p:cNvSpPr/>
              <p:nvPr/>
            </p:nvSpPr>
            <p:spPr>
              <a:xfrm flipV="1">
                <a:off x="943341" y="3283584"/>
                <a:ext cx="5644656" cy="671546"/>
              </a:xfrm>
              <a:prstGeom prst="rect">
                <a:avLst/>
              </a:prstGeom>
              <a:solidFill>
                <a:srgbClr val="224E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grpSp>
          <p:nvGrpSpPr>
            <p:cNvPr id="17" name="Group 16">
              <a:extLst>
                <a:ext uri="{FF2B5EF4-FFF2-40B4-BE49-F238E27FC236}">
                  <a16:creationId xmlns:a16="http://schemas.microsoft.com/office/drawing/2014/main" id="{2A7ADD9E-6010-4948-4DCB-9788DBE950B1}"/>
                </a:ext>
              </a:extLst>
            </p:cNvPr>
            <p:cNvGrpSpPr>
              <a:grpSpLocks noChangeAspect="1"/>
            </p:cNvGrpSpPr>
            <p:nvPr/>
          </p:nvGrpSpPr>
          <p:grpSpPr>
            <a:xfrm>
              <a:off x="1030507" y="3612992"/>
              <a:ext cx="2951382" cy="1225374"/>
              <a:chOff x="5299783" y="4190398"/>
              <a:chExt cx="4734046" cy="1612336"/>
            </a:xfrm>
          </p:grpSpPr>
          <p:grpSp>
            <p:nvGrpSpPr>
              <p:cNvPr id="18" name="Group 17">
                <a:extLst>
                  <a:ext uri="{FF2B5EF4-FFF2-40B4-BE49-F238E27FC236}">
                    <a16:creationId xmlns:a16="http://schemas.microsoft.com/office/drawing/2014/main" id="{8F8BFC89-2415-386A-DEAB-0B65D2B5FDF5}"/>
                  </a:ext>
                </a:extLst>
              </p:cNvPr>
              <p:cNvGrpSpPr/>
              <p:nvPr/>
            </p:nvGrpSpPr>
            <p:grpSpPr>
              <a:xfrm>
                <a:off x="5299783" y="4190398"/>
                <a:ext cx="4251614" cy="426874"/>
                <a:chOff x="-23566" y="-50311"/>
                <a:chExt cx="2527516" cy="315676"/>
              </a:xfrm>
            </p:grpSpPr>
            <p:sp>
              <p:nvSpPr>
                <p:cNvPr id="20" name="Text Box 152">
                  <a:extLst>
                    <a:ext uri="{FF2B5EF4-FFF2-40B4-BE49-F238E27FC236}">
                      <a16:creationId xmlns:a16="http://schemas.microsoft.com/office/drawing/2014/main" id="{09D51484-A570-F482-C881-B9F9847BF3F5}"/>
                    </a:ext>
                  </a:extLst>
                </p:cNvPr>
                <p:cNvSpPr txBox="1"/>
                <p:nvPr/>
              </p:nvSpPr>
              <p:spPr>
                <a:xfrm>
                  <a:off x="-23565" y="-50311"/>
                  <a:ext cx="2527515" cy="25465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spcBef>
                      <a:spcPts val="0"/>
                    </a:spcBef>
                    <a:spcAft>
                      <a:spcPts val="0"/>
                    </a:spcAft>
                  </a:pPr>
                  <a:r>
                    <a:rPr lang="en-GB" sz="1600" b="1" dirty="0">
                      <a:solidFill>
                        <a:schemeClr val="tx1"/>
                      </a:solidFill>
                      <a:ea typeface="Times New Roman" panose="02020603050405020304" pitchFamily="18" charset="0"/>
                      <a:cs typeface="Times New Roman" panose="02020603050405020304" pitchFamily="18" charset="0"/>
                    </a:rPr>
                    <a:t>Emily Massingill</a:t>
                  </a:r>
                </a:p>
              </p:txBody>
            </p:sp>
            <p:cxnSp>
              <p:nvCxnSpPr>
                <p:cNvPr id="21" name="Straight Connector 20">
                  <a:extLst>
                    <a:ext uri="{FF2B5EF4-FFF2-40B4-BE49-F238E27FC236}">
                      <a16:creationId xmlns:a16="http://schemas.microsoft.com/office/drawing/2014/main" id="{DCDF7D8E-089F-DF45-C389-1FF3F1A12721}"/>
                    </a:ext>
                  </a:extLst>
                </p:cNvPr>
                <p:cNvCxnSpPr/>
                <p:nvPr/>
              </p:nvCxnSpPr>
              <p:spPr>
                <a:xfrm>
                  <a:off x="-23566" y="265365"/>
                  <a:ext cx="360217" cy="0"/>
                </a:xfrm>
                <a:prstGeom prst="line">
                  <a:avLst/>
                </a:prstGeom>
                <a:ln w="19050">
                  <a:solidFill>
                    <a:srgbClr val="B44C36"/>
                  </a:solidFill>
                </a:ln>
              </p:spPr>
              <p:style>
                <a:lnRef idx="1">
                  <a:schemeClr val="dk1"/>
                </a:lnRef>
                <a:fillRef idx="0">
                  <a:schemeClr val="dk1"/>
                </a:fillRef>
                <a:effectRef idx="0">
                  <a:schemeClr val="dk1"/>
                </a:effectRef>
                <a:fontRef idx="minor">
                  <a:schemeClr val="tx1"/>
                </a:fontRef>
              </p:style>
            </p:cxnSp>
          </p:grpSp>
          <p:sp>
            <p:nvSpPr>
              <p:cNvPr id="19" name="Text Box 13">
                <a:extLst>
                  <a:ext uri="{FF2B5EF4-FFF2-40B4-BE49-F238E27FC236}">
                    <a16:creationId xmlns:a16="http://schemas.microsoft.com/office/drawing/2014/main" id="{F18A8880-1F37-686F-CADD-5CA6DC9D437E}"/>
                  </a:ext>
                </a:extLst>
              </p:cNvPr>
              <p:cNvSpPr txBox="1"/>
              <p:nvPr/>
            </p:nvSpPr>
            <p:spPr>
              <a:xfrm>
                <a:off x="5299785" y="4704229"/>
                <a:ext cx="4734044" cy="109850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spcBef>
                    <a:spcPts val="0"/>
                  </a:spcBef>
                </a:pPr>
                <a:r>
                  <a:rPr lang="en-US" sz="1400" dirty="0">
                    <a:solidFill>
                      <a:schemeClr val="tx1"/>
                    </a:solidFill>
                    <a:effectLst/>
                    <a:ea typeface="Calibri" panose="020F0502020204030204" pitchFamily="34" charset="0"/>
                    <a:cs typeface="Times New Roman" panose="02020603050405020304" pitchFamily="18" charset="0"/>
                  </a:rPr>
                  <a:t>SENIOR MARKETING COORDINATOR</a:t>
                </a:r>
              </a:p>
              <a:p>
                <a:r>
                  <a:rPr lang="en-US" sz="1200" dirty="0">
                    <a:solidFill>
                      <a:schemeClr val="tx1"/>
                    </a:solidFill>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emassingill@fehrgraham.com</a:t>
                </a:r>
                <a:endParaRPr lang="en-US" sz="1200" dirty="0">
                  <a:solidFill>
                    <a:schemeClr val="tx1"/>
                  </a:solidFill>
                  <a:ea typeface="Calibri" panose="020F0502020204030204" pitchFamily="34" charset="0"/>
                  <a:cs typeface="Times New Roman" panose="02020603050405020304" pitchFamily="18" charset="0"/>
                </a:endParaRPr>
              </a:p>
              <a:p>
                <a:r>
                  <a:rPr lang="en-US" sz="1200" dirty="0">
                    <a:solidFill>
                      <a:schemeClr val="tx1"/>
                    </a:solidFill>
                    <a:ea typeface="Calibri" panose="020F0502020204030204" pitchFamily="34" charset="0"/>
                    <a:cs typeface="Times New Roman" panose="02020603050405020304" pitchFamily="18" charset="0"/>
                  </a:rPr>
                  <a:t>815.394.4700</a:t>
                </a:r>
              </a:p>
              <a:p>
                <a:endParaRPr lang="en-US" sz="1200" dirty="0">
                  <a:solidFill>
                    <a:schemeClr val="tx1"/>
                  </a:solidFill>
                  <a:ea typeface="Calibri" panose="020F0502020204030204" pitchFamily="34" charset="0"/>
                  <a:cs typeface="Times New Roman" panose="02020603050405020304" pitchFamily="18" charset="0"/>
                </a:endParaRPr>
              </a:p>
              <a:p>
                <a:pPr marL="0" marR="0">
                  <a:spcBef>
                    <a:spcPts val="0"/>
                  </a:spcBef>
                  <a:spcAft>
                    <a:spcPts val="350"/>
                  </a:spcAft>
                </a:pPr>
                <a:endParaRPr lang="en-US" sz="1400" b="1" dirty="0">
                  <a:solidFill>
                    <a:schemeClr val="tx1"/>
                  </a:solidFill>
                  <a:effectLst/>
                  <a:ea typeface="Calibri" panose="020F0502020204030204" pitchFamily="34" charset="0"/>
                  <a:cs typeface="Times New Roman" panose="02020603050405020304" pitchFamily="18" charset="0"/>
                </a:endParaRPr>
              </a:p>
              <a:p>
                <a:pPr marL="0" marR="0">
                  <a:lnSpc>
                    <a:spcPts val="1200"/>
                  </a:lnSpc>
                  <a:spcBef>
                    <a:spcPts val="0"/>
                  </a:spcBef>
                  <a:spcAft>
                    <a:spcPts val="0"/>
                  </a:spcAft>
                </a:pPr>
                <a:endParaRPr lang="en-US" sz="800" dirty="0">
                  <a:effectLst/>
                  <a:latin typeface="Open Sans" panose="020B0606030504020204" pitchFamily="34" charset="0"/>
                  <a:ea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1020436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BDC00C3F67A04E9C82326BA546B7E6" ma:contentTypeVersion="6" ma:contentTypeDescription="Create a new document." ma:contentTypeScope="" ma:versionID="744beef65a99401e35957488e03c2864">
  <xsd:schema xmlns:xsd="http://www.w3.org/2001/XMLSchema" xmlns:xs="http://www.w3.org/2001/XMLSchema" xmlns:p="http://schemas.microsoft.com/office/2006/metadata/properties" xmlns:ns2="f1c97de6-ef3d-4579-947e-a3a2de550561" xmlns:ns3="64a4157e-cc7b-4351-ab6b-650e9f6d02a0" xmlns:ns4="88d778e1-8427-4d27-8eee-79faa467e9e1" targetNamespace="http://schemas.microsoft.com/office/2006/metadata/properties" ma:root="true" ma:fieldsID="433d05b8ed4d3ce4ddf19e888681841f" ns2:_="" ns3:_="" ns4:_="">
    <xsd:import namespace="f1c97de6-ef3d-4579-947e-a3a2de550561"/>
    <xsd:import namespace="64a4157e-cc7b-4351-ab6b-650e9f6d02a0"/>
    <xsd:import namespace="88d778e1-8427-4d27-8eee-79faa467e9e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3:lcf76f155ced4ddcb4097134ff3c332f" minOccurs="0"/>
                <xsd:element ref="ns4: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c97de6-ef3d-4579-947e-a3a2de5505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4a4157e-cc7b-4351-ab6b-650e9f6d02a0" elementFormDefault="qualified">
    <xsd:import namespace="http://schemas.microsoft.com/office/2006/documentManagement/types"/>
    <xsd:import namespace="http://schemas.microsoft.com/office/infopath/2007/PartnerControls"/>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5a39bd6-edf5-4957-ab93-9a9c0d895f04"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d778e1-8427-4d27-8eee-79faa467e9e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ea83a4a-598d-44d7-844e-9f613b399dcf}" ma:internalName="TaxCatchAll" ma:showField="CatchAllData" ma:web="88d778e1-8427-4d27-8eee-79faa467e9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4a4157e-cc7b-4351-ab6b-650e9f6d02a0">
      <Terms xmlns="http://schemas.microsoft.com/office/infopath/2007/PartnerControls"/>
    </lcf76f155ced4ddcb4097134ff3c332f>
    <TaxCatchAll xmlns="88d778e1-8427-4d27-8eee-79faa467e9e1" xsi:nil="true"/>
  </documentManagement>
</p:properties>
</file>

<file path=customXml/itemProps1.xml><?xml version="1.0" encoding="utf-8"?>
<ds:datastoreItem xmlns:ds="http://schemas.openxmlformats.org/officeDocument/2006/customXml" ds:itemID="{7304AEC5-8BC9-482C-9F47-EE35A6B444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c97de6-ef3d-4579-947e-a3a2de550561"/>
    <ds:schemaRef ds:uri="64a4157e-cc7b-4351-ab6b-650e9f6d02a0"/>
    <ds:schemaRef ds:uri="88d778e1-8427-4d27-8eee-79faa467e9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1C6A59E-CB85-4441-9812-4D68D1B238E3}">
  <ds:schemaRefs>
    <ds:schemaRef ds:uri="http://schemas.microsoft.com/sharepoint/v3/contenttype/forms"/>
  </ds:schemaRefs>
</ds:datastoreItem>
</file>

<file path=customXml/itemProps3.xml><?xml version="1.0" encoding="utf-8"?>
<ds:datastoreItem xmlns:ds="http://schemas.openxmlformats.org/officeDocument/2006/customXml" ds:itemID="{18E40AFF-57AF-4D5D-A305-52E1C782FDD4}">
  <ds:schemaRefs>
    <ds:schemaRef ds:uri="http://purl.org/dc/dcmitype/"/>
    <ds:schemaRef ds:uri="http://purl.org/dc/terms/"/>
    <ds:schemaRef ds:uri="http://schemas.microsoft.com/office/2006/documentManagement/types"/>
    <ds:schemaRef ds:uri="f1c97de6-ef3d-4579-947e-a3a2de550561"/>
    <ds:schemaRef ds:uri="http://schemas.microsoft.com/office/infopath/2007/PartnerControls"/>
    <ds:schemaRef ds:uri="88d778e1-8427-4d27-8eee-79faa467e9e1"/>
    <ds:schemaRef ds:uri="http://schemas.openxmlformats.org/package/2006/metadata/core-properties"/>
    <ds:schemaRef ds:uri="64a4157e-cc7b-4351-ab6b-650e9f6d02a0"/>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407</TotalTime>
  <Words>1275</Words>
  <Application>Microsoft Office PowerPoint</Application>
  <PresentationFormat>Widescreen</PresentationFormat>
  <Paragraphs>110</Paragraphs>
  <Slides>9</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Aptos</vt:lpstr>
      <vt:lpstr>Aptos Display</vt:lpstr>
      <vt:lpstr>Arial</vt:lpstr>
      <vt:lpstr>Calibri</vt:lpstr>
      <vt:lpstr>Filicudi Solid</vt:lpstr>
      <vt:lpstr>Open Sans</vt:lpstr>
      <vt:lpstr>Times New Roman</vt:lpstr>
      <vt:lpstr>Office Theme</vt:lpstr>
      <vt:lpstr>Making the Most of OpenAsset</vt:lpstr>
      <vt:lpstr>AGENDA</vt:lpstr>
      <vt:lpstr>WHY OPENASSET  (PROBLEM)</vt:lpstr>
      <vt:lpstr>WHY OPENASSET  (SOLUTION)</vt:lpstr>
      <vt:lpstr>HOW IT’S GOING</vt:lpstr>
      <vt:lpstr>WHERE WE’RE GOING</vt:lpstr>
      <vt:lpstr>WHAT WE WISH WE KNEW</vt:lpstr>
      <vt:lpstr>WHAT YOU CAN DO NOW</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Cole Reasch</dc:creator>
  <cp:lastModifiedBy>Anna Derocher</cp:lastModifiedBy>
  <cp:revision>27</cp:revision>
  <cp:lastPrinted>2025-09-12T17:38:57Z</cp:lastPrinted>
  <dcterms:created xsi:type="dcterms:W3CDTF">2025-07-10T22:12:32Z</dcterms:created>
  <dcterms:modified xsi:type="dcterms:W3CDTF">2025-09-18T12:15:34Z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0x01010051BDC00C3F67A04E9C82326BA546B7E6</vt:lpwstr>
  </property>
</Properties>
</file>