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256" r:id="rId5"/>
    <p:sldId id="261" r:id="rId6"/>
    <p:sldId id="257" r:id="rId7"/>
    <p:sldId id="262" r:id="rId8"/>
    <p:sldId id="258" r:id="rId9"/>
    <p:sldId id="265" r:id="rId10"/>
    <p:sldId id="266" r:id="rId11"/>
    <p:sldId id="267" r:id="rId12"/>
    <p:sldId id="268" r:id="rId13"/>
    <p:sldId id="276" r:id="rId14"/>
    <p:sldId id="343" r:id="rId15"/>
    <p:sldId id="277" r:id="rId16"/>
    <p:sldId id="278" r:id="rId17"/>
    <p:sldId id="279" r:id="rId18"/>
    <p:sldId id="280" r:id="rId19"/>
    <p:sldId id="281" r:id="rId20"/>
    <p:sldId id="282" r:id="rId21"/>
    <p:sldId id="799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60" r:id="rId30"/>
    <p:sldId id="290" r:id="rId31"/>
    <p:sldId id="291" r:id="rId32"/>
    <p:sldId id="789" r:id="rId33"/>
    <p:sldId id="790" r:id="rId34"/>
    <p:sldId id="791" r:id="rId35"/>
    <p:sldId id="792" r:id="rId36"/>
    <p:sldId id="793" r:id="rId37"/>
    <p:sldId id="794" r:id="rId38"/>
    <p:sldId id="795" r:id="rId39"/>
    <p:sldId id="796" r:id="rId40"/>
    <p:sldId id="797" r:id="rId41"/>
    <p:sldId id="802" r:id="rId42"/>
    <p:sldId id="259" r:id="rId43"/>
    <p:sldId id="7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D50"/>
    <a:srgbClr val="7B8B5F"/>
    <a:srgbClr val="E6CAA3"/>
    <a:srgbClr val="ACCDD2"/>
    <a:srgbClr val="DDD8BA"/>
    <a:srgbClr val="B44C36"/>
    <a:srgbClr val="224E65"/>
    <a:srgbClr val="DEB331"/>
    <a:srgbClr val="46B1E1"/>
    <a:srgbClr val="FFD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2E63D0-9E6E-4FF7-9627-C1898286924A}" v="69" dt="2025-09-12T20:32:20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Nanowski" userId="ddc75da5-98e3-42e4-90be-a5cb436ce4c7" providerId="ADAL" clId="{FD2E63D0-9E6E-4FF7-9627-C1898286924A}"/>
    <pc:docChg chg="undo custSel addSld delSld modSld sldOrd">
      <pc:chgData name="Kathy Nanowski" userId="ddc75da5-98e3-42e4-90be-a5cb436ce4c7" providerId="ADAL" clId="{FD2E63D0-9E6E-4FF7-9627-C1898286924A}" dt="2025-09-18T18:01:20.370" v="1529" actId="6549"/>
      <pc:docMkLst>
        <pc:docMk/>
      </pc:docMkLst>
      <pc:sldChg chg="modSp mod">
        <pc:chgData name="Kathy Nanowski" userId="ddc75da5-98e3-42e4-90be-a5cb436ce4c7" providerId="ADAL" clId="{FD2E63D0-9E6E-4FF7-9627-C1898286924A}" dt="2025-09-12T15:49:24.675" v="55" actId="114"/>
        <pc:sldMkLst>
          <pc:docMk/>
          <pc:sldMk cId="1999176894" sldId="256"/>
        </pc:sldMkLst>
        <pc:spChg chg="mod">
          <ac:chgData name="Kathy Nanowski" userId="ddc75da5-98e3-42e4-90be-a5cb436ce4c7" providerId="ADAL" clId="{FD2E63D0-9E6E-4FF7-9627-C1898286924A}" dt="2025-09-12T15:49:24.675" v="55" actId="114"/>
          <ac:spMkLst>
            <pc:docMk/>
            <pc:sldMk cId="1999176894" sldId="256"/>
            <ac:spMk id="2" creationId="{35D80C5A-CDB0-F51C-D7FE-9EC179F96C2B}"/>
          </ac:spMkLst>
        </pc:spChg>
      </pc:sldChg>
      <pc:sldChg chg="modSp mod">
        <pc:chgData name="Kathy Nanowski" userId="ddc75da5-98e3-42e4-90be-a5cb436ce4c7" providerId="ADAL" clId="{FD2E63D0-9E6E-4FF7-9627-C1898286924A}" dt="2025-09-12T20:47:28.872" v="1528"/>
        <pc:sldMkLst>
          <pc:docMk/>
          <pc:sldMk cId="3218442139" sldId="259"/>
        </pc:sldMkLst>
        <pc:spChg chg="mod">
          <ac:chgData name="Kathy Nanowski" userId="ddc75da5-98e3-42e4-90be-a5cb436ce4c7" providerId="ADAL" clId="{FD2E63D0-9E6E-4FF7-9627-C1898286924A}" dt="2025-09-12T20:47:28.872" v="1528"/>
          <ac:spMkLst>
            <pc:docMk/>
            <pc:sldMk cId="3218442139" sldId="259"/>
            <ac:spMk id="12" creationId="{052E3050-6614-0612-C26E-F71C4435FF66}"/>
          </ac:spMkLst>
        </pc:spChg>
        <pc:spChg chg="mod">
          <ac:chgData name="Kathy Nanowski" userId="ddc75da5-98e3-42e4-90be-a5cb436ce4c7" providerId="ADAL" clId="{FD2E63D0-9E6E-4FF7-9627-C1898286924A}" dt="2025-09-12T20:34:04.238" v="1527" actId="20577"/>
          <ac:spMkLst>
            <pc:docMk/>
            <pc:sldMk cId="3218442139" sldId="259"/>
            <ac:spMk id="17" creationId="{F0467B2B-86F3-3177-45CB-01498A614B88}"/>
          </ac:spMkLst>
        </pc:spChg>
      </pc:sldChg>
      <pc:sldChg chg="addSp delSp modSp mod">
        <pc:chgData name="Kathy Nanowski" userId="ddc75da5-98e3-42e4-90be-a5cb436ce4c7" providerId="ADAL" clId="{FD2E63D0-9E6E-4FF7-9627-C1898286924A}" dt="2025-09-12T16:01:56" v="302" actId="1076"/>
        <pc:sldMkLst>
          <pc:docMk/>
          <pc:sldMk cId="3029049096" sldId="268"/>
        </pc:sldMkLst>
        <pc:spChg chg="mod">
          <ac:chgData name="Kathy Nanowski" userId="ddc75da5-98e3-42e4-90be-a5cb436ce4c7" providerId="ADAL" clId="{FD2E63D0-9E6E-4FF7-9627-C1898286924A}" dt="2025-09-12T16:01:19.106" v="287" actId="20577"/>
          <ac:spMkLst>
            <pc:docMk/>
            <pc:sldMk cId="3029049096" sldId="268"/>
            <ac:spMk id="3" creationId="{7361C98A-1EEA-4B88-BA22-3BAADCFF964E}"/>
          </ac:spMkLst>
        </pc:spChg>
        <pc:spChg chg="add mod">
          <ac:chgData name="Kathy Nanowski" userId="ddc75da5-98e3-42e4-90be-a5cb436ce4c7" providerId="ADAL" clId="{FD2E63D0-9E6E-4FF7-9627-C1898286924A}" dt="2025-09-12T16:01:56" v="302" actId="1076"/>
          <ac:spMkLst>
            <pc:docMk/>
            <pc:sldMk cId="3029049096" sldId="268"/>
            <ac:spMk id="7" creationId="{C12F8DA4-73EE-25EA-3BA2-6640054CA0C7}"/>
          </ac:spMkLst>
        </pc:spChg>
      </pc:sldChg>
      <pc:sldChg chg="del">
        <pc:chgData name="Kathy Nanowski" userId="ddc75da5-98e3-42e4-90be-a5cb436ce4c7" providerId="ADAL" clId="{FD2E63D0-9E6E-4FF7-9627-C1898286924A}" dt="2025-09-12T18:50:10.596" v="308" actId="47"/>
        <pc:sldMkLst>
          <pc:docMk/>
          <pc:sldMk cId="3641079442" sldId="272"/>
        </pc:sldMkLst>
      </pc:sldChg>
      <pc:sldChg chg="modSp mod">
        <pc:chgData name="Kathy Nanowski" userId="ddc75da5-98e3-42e4-90be-a5cb436ce4c7" providerId="ADAL" clId="{FD2E63D0-9E6E-4FF7-9627-C1898286924A}" dt="2025-09-12T18:50:39.472" v="344" actId="27636"/>
        <pc:sldMkLst>
          <pc:docMk/>
          <pc:sldMk cId="1577351229" sldId="276"/>
        </pc:sldMkLst>
        <pc:spChg chg="mod">
          <ac:chgData name="Kathy Nanowski" userId="ddc75da5-98e3-42e4-90be-a5cb436ce4c7" providerId="ADAL" clId="{FD2E63D0-9E6E-4FF7-9627-C1898286924A}" dt="2025-09-12T18:50:39.472" v="344" actId="27636"/>
          <ac:spMkLst>
            <pc:docMk/>
            <pc:sldMk cId="1577351229" sldId="276"/>
            <ac:spMk id="2" creationId="{AA275A75-A1EA-3324-ECCF-DB3B7555D9FA}"/>
          </ac:spMkLst>
        </pc:spChg>
        <pc:spChg chg="mod">
          <ac:chgData name="Kathy Nanowski" userId="ddc75da5-98e3-42e4-90be-a5cb436ce4c7" providerId="ADAL" clId="{FD2E63D0-9E6E-4FF7-9627-C1898286924A}" dt="2025-09-12T18:50:29.082" v="338" actId="20577"/>
          <ac:spMkLst>
            <pc:docMk/>
            <pc:sldMk cId="1577351229" sldId="276"/>
            <ac:spMk id="3" creationId="{C7F91281-2E64-9E4F-4008-07F3E8FF7060}"/>
          </ac:spMkLst>
        </pc:spChg>
      </pc:sldChg>
      <pc:sldChg chg="delSp modSp mod">
        <pc:chgData name="Kathy Nanowski" userId="ddc75da5-98e3-42e4-90be-a5cb436ce4c7" providerId="ADAL" clId="{FD2E63D0-9E6E-4FF7-9627-C1898286924A}" dt="2025-09-12T19:06:49.128" v="495" actId="14100"/>
        <pc:sldMkLst>
          <pc:docMk/>
          <pc:sldMk cId="144271345" sldId="280"/>
        </pc:sldMkLst>
        <pc:spChg chg="mod">
          <ac:chgData name="Kathy Nanowski" userId="ddc75da5-98e3-42e4-90be-a5cb436ce4c7" providerId="ADAL" clId="{FD2E63D0-9E6E-4FF7-9627-C1898286924A}" dt="2025-09-12T19:06:49.128" v="495" actId="14100"/>
          <ac:spMkLst>
            <pc:docMk/>
            <pc:sldMk cId="144271345" sldId="280"/>
            <ac:spMk id="3" creationId="{EA0196AC-20F9-CCFD-097F-3C4D60CB2463}"/>
          </ac:spMkLst>
        </pc:spChg>
      </pc:sldChg>
      <pc:sldChg chg="addSp delSp modSp mod">
        <pc:chgData name="Kathy Nanowski" userId="ddc75da5-98e3-42e4-90be-a5cb436ce4c7" providerId="ADAL" clId="{FD2E63D0-9E6E-4FF7-9627-C1898286924A}" dt="2025-09-12T19:15:53.894" v="550" actId="20577"/>
        <pc:sldMkLst>
          <pc:docMk/>
          <pc:sldMk cId="956326065" sldId="281"/>
        </pc:sldMkLst>
        <pc:spChg chg="mod">
          <ac:chgData name="Kathy Nanowski" userId="ddc75da5-98e3-42e4-90be-a5cb436ce4c7" providerId="ADAL" clId="{FD2E63D0-9E6E-4FF7-9627-C1898286924A}" dt="2025-09-12T19:15:53.894" v="550" actId="20577"/>
          <ac:spMkLst>
            <pc:docMk/>
            <pc:sldMk cId="956326065" sldId="281"/>
            <ac:spMk id="3" creationId="{521A0ABB-7F76-0374-AEE6-10C6CE4E6867}"/>
          </ac:spMkLst>
        </pc:spChg>
        <pc:spChg chg="add del">
          <ac:chgData name="Kathy Nanowski" userId="ddc75da5-98e3-42e4-90be-a5cb436ce4c7" providerId="ADAL" clId="{FD2E63D0-9E6E-4FF7-9627-C1898286924A}" dt="2025-09-12T19:10:45.628" v="514" actId="478"/>
          <ac:spMkLst>
            <pc:docMk/>
            <pc:sldMk cId="956326065" sldId="281"/>
            <ac:spMk id="8" creationId="{BD492C3C-9A16-1426-E65A-C7FA6C4EFE4E}"/>
          </ac:spMkLst>
        </pc:spChg>
        <pc:picChg chg="mod">
          <ac:chgData name="Kathy Nanowski" userId="ddc75da5-98e3-42e4-90be-a5cb436ce4c7" providerId="ADAL" clId="{FD2E63D0-9E6E-4FF7-9627-C1898286924A}" dt="2025-09-12T19:09:42.503" v="498" actId="1076"/>
          <ac:picMkLst>
            <pc:docMk/>
            <pc:sldMk cId="956326065" sldId="281"/>
            <ac:picMk id="6" creationId="{7AB4E5A1-2B1E-BA3E-F586-DDAA74BC6991}"/>
          </ac:picMkLst>
        </pc:picChg>
      </pc:sldChg>
      <pc:sldChg chg="modSp mod">
        <pc:chgData name="Kathy Nanowski" userId="ddc75da5-98e3-42e4-90be-a5cb436ce4c7" providerId="ADAL" clId="{FD2E63D0-9E6E-4FF7-9627-C1898286924A}" dt="2025-09-12T19:20:03.590" v="558" actId="20577"/>
        <pc:sldMkLst>
          <pc:docMk/>
          <pc:sldMk cId="2927247142" sldId="282"/>
        </pc:sldMkLst>
        <pc:spChg chg="mod">
          <ac:chgData name="Kathy Nanowski" userId="ddc75da5-98e3-42e4-90be-a5cb436ce4c7" providerId="ADAL" clId="{FD2E63D0-9E6E-4FF7-9627-C1898286924A}" dt="2025-09-12T19:20:03.590" v="558" actId="20577"/>
          <ac:spMkLst>
            <pc:docMk/>
            <pc:sldMk cId="2927247142" sldId="282"/>
            <ac:spMk id="9" creationId="{CDC0B5BA-D129-9E73-4D01-2EA35EE58B5E}"/>
          </ac:spMkLst>
        </pc:spChg>
      </pc:sldChg>
      <pc:sldChg chg="delSp modSp mod">
        <pc:chgData name="Kathy Nanowski" userId="ddc75da5-98e3-42e4-90be-a5cb436ce4c7" providerId="ADAL" clId="{FD2E63D0-9E6E-4FF7-9627-C1898286924A}" dt="2025-09-12T19:28:37.875" v="579" actId="1076"/>
        <pc:sldMkLst>
          <pc:docMk/>
          <pc:sldMk cId="1863208593" sldId="283"/>
        </pc:sldMkLst>
        <pc:spChg chg="mod">
          <ac:chgData name="Kathy Nanowski" userId="ddc75da5-98e3-42e4-90be-a5cb436ce4c7" providerId="ADAL" clId="{FD2E63D0-9E6E-4FF7-9627-C1898286924A}" dt="2025-09-12T19:28:24.878" v="575" actId="6549"/>
          <ac:spMkLst>
            <pc:docMk/>
            <pc:sldMk cId="1863208593" sldId="283"/>
            <ac:spMk id="3" creationId="{94C68A69-9A46-9924-15CD-1DB8C3E28092}"/>
          </ac:spMkLst>
        </pc:spChg>
        <pc:spChg chg="mod">
          <ac:chgData name="Kathy Nanowski" userId="ddc75da5-98e3-42e4-90be-a5cb436ce4c7" providerId="ADAL" clId="{FD2E63D0-9E6E-4FF7-9627-C1898286924A}" dt="2025-09-12T19:28:37.875" v="579" actId="1076"/>
          <ac:spMkLst>
            <pc:docMk/>
            <pc:sldMk cId="1863208593" sldId="283"/>
            <ac:spMk id="11" creationId="{8E338EE3-9524-A16F-4A02-D1BB9733651D}"/>
          </ac:spMkLst>
        </pc:spChg>
      </pc:sldChg>
      <pc:sldChg chg="addSp delSp modSp mod">
        <pc:chgData name="Kathy Nanowski" userId="ddc75da5-98e3-42e4-90be-a5cb436ce4c7" providerId="ADAL" clId="{FD2E63D0-9E6E-4FF7-9627-C1898286924A}" dt="2025-09-12T19:30:18.692" v="597" actId="1076"/>
        <pc:sldMkLst>
          <pc:docMk/>
          <pc:sldMk cId="31243958" sldId="284"/>
        </pc:sldMkLst>
        <pc:picChg chg="add mod">
          <ac:chgData name="Kathy Nanowski" userId="ddc75da5-98e3-42e4-90be-a5cb436ce4c7" providerId="ADAL" clId="{FD2E63D0-9E6E-4FF7-9627-C1898286924A}" dt="2025-09-12T19:30:07.365" v="594" actId="1076"/>
          <ac:picMkLst>
            <pc:docMk/>
            <pc:sldMk cId="31243958" sldId="284"/>
            <ac:picMk id="5" creationId="{0B0B7043-0937-0C86-CE17-84DBF863BE60}"/>
          </ac:picMkLst>
        </pc:picChg>
        <pc:picChg chg="mod">
          <ac:chgData name="Kathy Nanowski" userId="ddc75da5-98e3-42e4-90be-a5cb436ce4c7" providerId="ADAL" clId="{FD2E63D0-9E6E-4FF7-9627-C1898286924A}" dt="2025-09-12T19:30:18.692" v="597" actId="1076"/>
          <ac:picMkLst>
            <pc:docMk/>
            <pc:sldMk cId="31243958" sldId="284"/>
            <ac:picMk id="13" creationId="{4667BF71-1C2C-367B-F44D-E03BB749056D}"/>
          </ac:picMkLst>
        </pc:picChg>
        <pc:picChg chg="mod">
          <ac:chgData name="Kathy Nanowski" userId="ddc75da5-98e3-42e4-90be-a5cb436ce4c7" providerId="ADAL" clId="{FD2E63D0-9E6E-4FF7-9627-C1898286924A}" dt="2025-09-12T19:30:09.518" v="595" actId="1076"/>
          <ac:picMkLst>
            <pc:docMk/>
            <pc:sldMk cId="31243958" sldId="284"/>
            <ac:picMk id="14" creationId="{C24660FC-3A51-EAEB-F34C-A356FA49CBE7}"/>
          </ac:picMkLst>
        </pc:picChg>
      </pc:sldChg>
      <pc:sldChg chg="modSp mod">
        <pc:chgData name="Kathy Nanowski" userId="ddc75da5-98e3-42e4-90be-a5cb436ce4c7" providerId="ADAL" clId="{FD2E63D0-9E6E-4FF7-9627-C1898286924A}" dt="2025-09-12T19:33:08.650" v="688" actId="14100"/>
        <pc:sldMkLst>
          <pc:docMk/>
          <pc:sldMk cId="557464041" sldId="286"/>
        </pc:sldMkLst>
        <pc:spChg chg="mod">
          <ac:chgData name="Kathy Nanowski" userId="ddc75da5-98e3-42e4-90be-a5cb436ce4c7" providerId="ADAL" clId="{FD2E63D0-9E6E-4FF7-9627-C1898286924A}" dt="2025-09-12T19:33:08.650" v="688" actId="14100"/>
          <ac:spMkLst>
            <pc:docMk/>
            <pc:sldMk cId="557464041" sldId="286"/>
            <ac:spMk id="7" creationId="{FBC3DC67-2A9B-3E1C-62FC-F7DD6120702D}"/>
          </ac:spMkLst>
        </pc:spChg>
      </pc:sldChg>
      <pc:sldChg chg="addSp modSp mod">
        <pc:chgData name="Kathy Nanowski" userId="ddc75da5-98e3-42e4-90be-a5cb436ce4c7" providerId="ADAL" clId="{FD2E63D0-9E6E-4FF7-9627-C1898286924A}" dt="2025-09-12T19:34:11.958" v="697" actId="404"/>
        <pc:sldMkLst>
          <pc:docMk/>
          <pc:sldMk cId="570029257" sldId="289"/>
        </pc:sldMkLst>
        <pc:spChg chg="mod">
          <ac:chgData name="Kathy Nanowski" userId="ddc75da5-98e3-42e4-90be-a5cb436ce4c7" providerId="ADAL" clId="{FD2E63D0-9E6E-4FF7-9627-C1898286924A}" dt="2025-09-12T19:33:56.184" v="691"/>
          <ac:spMkLst>
            <pc:docMk/>
            <pc:sldMk cId="570029257" sldId="289"/>
            <ac:spMk id="3" creationId="{E9454C83-8EE5-C449-555A-8C1F88B34B12}"/>
          </ac:spMkLst>
        </pc:spChg>
        <pc:spChg chg="add mod">
          <ac:chgData name="Kathy Nanowski" userId="ddc75da5-98e3-42e4-90be-a5cb436ce4c7" providerId="ADAL" clId="{FD2E63D0-9E6E-4FF7-9627-C1898286924A}" dt="2025-09-12T19:34:11.958" v="697" actId="404"/>
          <ac:spMkLst>
            <pc:docMk/>
            <pc:sldMk cId="570029257" sldId="289"/>
            <ac:spMk id="5" creationId="{B90E18A2-60D3-0885-BF2F-8D33DBF4C78B}"/>
          </ac:spMkLst>
        </pc:spChg>
      </pc:sldChg>
      <pc:sldChg chg="modSp mod">
        <pc:chgData name="Kathy Nanowski" userId="ddc75da5-98e3-42e4-90be-a5cb436ce4c7" providerId="ADAL" clId="{FD2E63D0-9E6E-4FF7-9627-C1898286924A}" dt="2025-09-12T19:36:02.818" v="703" actId="6549"/>
        <pc:sldMkLst>
          <pc:docMk/>
          <pc:sldMk cId="2404430287" sldId="290"/>
        </pc:sldMkLst>
        <pc:spChg chg="mod">
          <ac:chgData name="Kathy Nanowski" userId="ddc75da5-98e3-42e4-90be-a5cb436ce4c7" providerId="ADAL" clId="{FD2E63D0-9E6E-4FF7-9627-C1898286924A}" dt="2025-09-12T19:36:02.818" v="703" actId="6549"/>
          <ac:spMkLst>
            <pc:docMk/>
            <pc:sldMk cId="2404430287" sldId="290"/>
            <ac:spMk id="18" creationId="{2BA2E4D6-A803-B230-7679-69153DA9300D}"/>
          </ac:spMkLst>
        </pc:spChg>
      </pc:sldChg>
      <pc:sldChg chg="modSp mod">
        <pc:chgData name="Kathy Nanowski" userId="ddc75da5-98e3-42e4-90be-a5cb436ce4c7" providerId="ADAL" clId="{FD2E63D0-9E6E-4FF7-9627-C1898286924A}" dt="2025-09-12T19:36:19.729" v="705" actId="1076"/>
        <pc:sldMkLst>
          <pc:docMk/>
          <pc:sldMk cId="3611461025" sldId="291"/>
        </pc:sldMkLst>
        <pc:spChg chg="mod">
          <ac:chgData name="Kathy Nanowski" userId="ddc75da5-98e3-42e4-90be-a5cb436ce4c7" providerId="ADAL" clId="{FD2E63D0-9E6E-4FF7-9627-C1898286924A}" dt="2025-09-12T19:36:19.729" v="705" actId="1076"/>
          <ac:spMkLst>
            <pc:docMk/>
            <pc:sldMk cId="3611461025" sldId="291"/>
            <ac:spMk id="5" creationId="{99707893-140F-3D2F-8B73-71D8E33AD6BF}"/>
          </ac:spMkLst>
        </pc:spChg>
        <pc:picChg chg="mod">
          <ac:chgData name="Kathy Nanowski" userId="ddc75da5-98e3-42e4-90be-a5cb436ce4c7" providerId="ADAL" clId="{FD2E63D0-9E6E-4FF7-9627-C1898286924A}" dt="2025-09-12T19:36:16.958" v="704" actId="1076"/>
          <ac:picMkLst>
            <pc:docMk/>
            <pc:sldMk cId="3611461025" sldId="291"/>
            <ac:picMk id="8" creationId="{8BD85832-0D19-398C-78C8-30051F8960D2}"/>
          </ac:picMkLst>
        </pc:picChg>
      </pc:sldChg>
      <pc:sldChg chg="addSp delSp modSp add mod modTransition modNotesTx">
        <pc:chgData name="Kathy Nanowski" userId="ddc75da5-98e3-42e4-90be-a5cb436ce4c7" providerId="ADAL" clId="{FD2E63D0-9E6E-4FF7-9627-C1898286924A}" dt="2025-09-18T18:01:20.370" v="1529" actId="6549"/>
        <pc:sldMkLst>
          <pc:docMk/>
          <pc:sldMk cId="2916712229" sldId="343"/>
        </pc:sldMkLst>
        <pc:spChg chg="mod">
          <ac:chgData name="Kathy Nanowski" userId="ddc75da5-98e3-42e4-90be-a5cb436ce4c7" providerId="ADAL" clId="{FD2E63D0-9E6E-4FF7-9627-C1898286924A}" dt="2025-09-12T18:57:29.654" v="425" actId="1076"/>
          <ac:spMkLst>
            <pc:docMk/>
            <pc:sldMk cId="2916712229" sldId="343"/>
            <ac:spMk id="2" creationId="{00000000-0000-0000-0000-000000000000}"/>
          </ac:spMkLst>
        </pc:spChg>
        <pc:spChg chg="mod">
          <ac:chgData name="Kathy Nanowski" userId="ddc75da5-98e3-42e4-90be-a5cb436ce4c7" providerId="ADAL" clId="{FD2E63D0-9E6E-4FF7-9627-C1898286924A}" dt="2025-09-12T18:53:37.187" v="376" actId="1076"/>
          <ac:spMkLst>
            <pc:docMk/>
            <pc:sldMk cId="2916712229" sldId="343"/>
            <ac:spMk id="3" creationId="{00000000-0000-0000-0000-000000000000}"/>
          </ac:spMkLst>
        </pc:spChg>
        <pc:spChg chg="add mod">
          <ac:chgData name="Kathy Nanowski" userId="ddc75da5-98e3-42e4-90be-a5cb436ce4c7" providerId="ADAL" clId="{FD2E63D0-9E6E-4FF7-9627-C1898286924A}" dt="2025-09-12T18:53:55.041" v="378" actId="6549"/>
          <ac:spMkLst>
            <pc:docMk/>
            <pc:sldMk cId="2916712229" sldId="343"/>
            <ac:spMk id="5" creationId="{B62D35E2-A68C-9BD2-EA77-A82A392618DD}"/>
          </ac:spMkLst>
        </pc:spChg>
      </pc:sldChg>
      <pc:sldChg chg="modSp mod">
        <pc:chgData name="Kathy Nanowski" userId="ddc75da5-98e3-42e4-90be-a5cb436ce4c7" providerId="ADAL" clId="{FD2E63D0-9E6E-4FF7-9627-C1898286924A}" dt="2025-09-12T19:38:55.271" v="715" actId="14100"/>
        <pc:sldMkLst>
          <pc:docMk/>
          <pc:sldMk cId="3494210639" sldId="790"/>
        </pc:sldMkLst>
        <pc:spChg chg="mod">
          <ac:chgData name="Kathy Nanowski" userId="ddc75da5-98e3-42e4-90be-a5cb436ce4c7" providerId="ADAL" clId="{FD2E63D0-9E6E-4FF7-9627-C1898286924A}" dt="2025-09-12T19:36:30.081" v="706" actId="5793"/>
          <ac:spMkLst>
            <pc:docMk/>
            <pc:sldMk cId="3494210639" sldId="790"/>
            <ac:spMk id="3" creationId="{B5781A4A-29A7-1EE6-C458-8F3E8460479D}"/>
          </ac:spMkLst>
        </pc:spChg>
        <pc:picChg chg="mod">
          <ac:chgData name="Kathy Nanowski" userId="ddc75da5-98e3-42e4-90be-a5cb436ce4c7" providerId="ADAL" clId="{FD2E63D0-9E6E-4FF7-9627-C1898286924A}" dt="2025-09-12T19:38:55.271" v="715" actId="14100"/>
          <ac:picMkLst>
            <pc:docMk/>
            <pc:sldMk cId="3494210639" sldId="790"/>
            <ac:picMk id="6" creationId="{51606C0F-F270-FA2E-F45D-B4E10D4EA811}"/>
          </ac:picMkLst>
        </pc:picChg>
      </pc:sldChg>
      <pc:sldChg chg="modSp mod">
        <pc:chgData name="Kathy Nanowski" userId="ddc75da5-98e3-42e4-90be-a5cb436ce4c7" providerId="ADAL" clId="{FD2E63D0-9E6E-4FF7-9627-C1898286924A}" dt="2025-09-12T19:36:57.345" v="707" actId="14100"/>
        <pc:sldMkLst>
          <pc:docMk/>
          <pc:sldMk cId="4254915618" sldId="791"/>
        </pc:sldMkLst>
        <pc:picChg chg="mod">
          <ac:chgData name="Kathy Nanowski" userId="ddc75da5-98e3-42e4-90be-a5cb436ce4c7" providerId="ADAL" clId="{FD2E63D0-9E6E-4FF7-9627-C1898286924A}" dt="2025-09-12T19:36:57.345" v="707" actId="14100"/>
          <ac:picMkLst>
            <pc:docMk/>
            <pc:sldMk cId="4254915618" sldId="791"/>
            <ac:picMk id="2" creationId="{8FE1316A-9EE6-6A4D-D7FA-46C51F2F59F7}"/>
          </ac:picMkLst>
        </pc:picChg>
      </pc:sldChg>
      <pc:sldChg chg="modSp mod">
        <pc:chgData name="Kathy Nanowski" userId="ddc75da5-98e3-42e4-90be-a5cb436ce4c7" providerId="ADAL" clId="{FD2E63D0-9E6E-4FF7-9627-C1898286924A}" dt="2025-09-12T19:37:19.825" v="709" actId="1076"/>
        <pc:sldMkLst>
          <pc:docMk/>
          <pc:sldMk cId="2544151779" sldId="792"/>
        </pc:sldMkLst>
        <pc:spChg chg="mod">
          <ac:chgData name="Kathy Nanowski" userId="ddc75da5-98e3-42e4-90be-a5cb436ce4c7" providerId="ADAL" clId="{FD2E63D0-9E6E-4FF7-9627-C1898286924A}" dt="2025-09-12T19:37:11.110" v="708" actId="1076"/>
          <ac:spMkLst>
            <pc:docMk/>
            <pc:sldMk cId="2544151779" sldId="792"/>
            <ac:spMk id="4" creationId="{2AA57C63-9E2F-F892-229C-39329D797B2C}"/>
          </ac:spMkLst>
        </pc:spChg>
        <pc:picChg chg="mod">
          <ac:chgData name="Kathy Nanowski" userId="ddc75da5-98e3-42e4-90be-a5cb436ce4c7" providerId="ADAL" clId="{FD2E63D0-9E6E-4FF7-9627-C1898286924A}" dt="2025-09-12T19:37:19.825" v="709" actId="1076"/>
          <ac:picMkLst>
            <pc:docMk/>
            <pc:sldMk cId="2544151779" sldId="792"/>
            <ac:picMk id="6" creationId="{7ADBF5CD-6D82-6DE9-C823-3E2F4CB2E399}"/>
          </ac:picMkLst>
        </pc:picChg>
      </pc:sldChg>
      <pc:sldChg chg="modSp mod">
        <pc:chgData name="Kathy Nanowski" userId="ddc75da5-98e3-42e4-90be-a5cb436ce4c7" providerId="ADAL" clId="{FD2E63D0-9E6E-4FF7-9627-C1898286924A}" dt="2025-09-12T19:37:28.815" v="710" actId="1076"/>
        <pc:sldMkLst>
          <pc:docMk/>
          <pc:sldMk cId="3349349834" sldId="793"/>
        </pc:sldMkLst>
        <pc:picChg chg="mod">
          <ac:chgData name="Kathy Nanowski" userId="ddc75da5-98e3-42e4-90be-a5cb436ce4c7" providerId="ADAL" clId="{FD2E63D0-9E6E-4FF7-9627-C1898286924A}" dt="2025-09-12T19:37:28.815" v="710" actId="1076"/>
          <ac:picMkLst>
            <pc:docMk/>
            <pc:sldMk cId="3349349834" sldId="793"/>
            <ac:picMk id="2" creationId="{BABA80D6-B35E-7155-1B02-8AE9EF9D8DD2}"/>
          </ac:picMkLst>
        </pc:picChg>
      </pc:sldChg>
      <pc:sldChg chg="modSp mod">
        <pc:chgData name="Kathy Nanowski" userId="ddc75da5-98e3-42e4-90be-a5cb436ce4c7" providerId="ADAL" clId="{FD2E63D0-9E6E-4FF7-9627-C1898286924A}" dt="2025-09-12T19:37:51.192" v="711" actId="1076"/>
        <pc:sldMkLst>
          <pc:docMk/>
          <pc:sldMk cId="4116890167" sldId="794"/>
        </pc:sldMkLst>
        <pc:picChg chg="mod">
          <ac:chgData name="Kathy Nanowski" userId="ddc75da5-98e3-42e4-90be-a5cb436ce4c7" providerId="ADAL" clId="{FD2E63D0-9E6E-4FF7-9627-C1898286924A}" dt="2025-09-12T19:37:51.192" v="711" actId="1076"/>
          <ac:picMkLst>
            <pc:docMk/>
            <pc:sldMk cId="4116890167" sldId="794"/>
            <ac:picMk id="6" creationId="{0E3F88CD-1B83-4B52-3F07-0CBF71878DC8}"/>
          </ac:picMkLst>
        </pc:picChg>
      </pc:sldChg>
      <pc:sldChg chg="modSp mod">
        <pc:chgData name="Kathy Nanowski" userId="ddc75da5-98e3-42e4-90be-a5cb436ce4c7" providerId="ADAL" clId="{FD2E63D0-9E6E-4FF7-9627-C1898286924A}" dt="2025-09-12T19:39:45.714" v="720" actId="2085"/>
        <pc:sldMkLst>
          <pc:docMk/>
          <pc:sldMk cId="2752353298" sldId="795"/>
        </pc:sldMkLst>
        <pc:picChg chg="mod">
          <ac:chgData name="Kathy Nanowski" userId="ddc75da5-98e3-42e4-90be-a5cb436ce4c7" providerId="ADAL" clId="{FD2E63D0-9E6E-4FF7-9627-C1898286924A}" dt="2025-09-12T19:39:45.714" v="720" actId="2085"/>
          <ac:picMkLst>
            <pc:docMk/>
            <pc:sldMk cId="2752353298" sldId="795"/>
            <ac:picMk id="2" creationId="{B3248001-3B66-1663-191F-723FED991405}"/>
          </ac:picMkLst>
        </pc:picChg>
      </pc:sldChg>
      <pc:sldChg chg="modSp mod">
        <pc:chgData name="Kathy Nanowski" userId="ddc75da5-98e3-42e4-90be-a5cb436ce4c7" providerId="ADAL" clId="{FD2E63D0-9E6E-4FF7-9627-C1898286924A}" dt="2025-09-12T19:57:22.516" v="770" actId="20577"/>
        <pc:sldMkLst>
          <pc:docMk/>
          <pc:sldMk cId="3293460287" sldId="796"/>
        </pc:sldMkLst>
        <pc:spChg chg="mod">
          <ac:chgData name="Kathy Nanowski" userId="ddc75da5-98e3-42e4-90be-a5cb436ce4c7" providerId="ADAL" clId="{FD2E63D0-9E6E-4FF7-9627-C1898286924A}" dt="2025-09-12T19:56:04.883" v="728" actId="1076"/>
          <ac:spMkLst>
            <pc:docMk/>
            <pc:sldMk cId="3293460287" sldId="796"/>
            <ac:spMk id="7" creationId="{8FD5D3B8-9383-4F67-0A8C-821CADD74887}"/>
          </ac:spMkLst>
        </pc:spChg>
        <pc:spChg chg="mod">
          <ac:chgData name="Kathy Nanowski" userId="ddc75da5-98e3-42e4-90be-a5cb436ce4c7" providerId="ADAL" clId="{FD2E63D0-9E6E-4FF7-9627-C1898286924A}" dt="2025-09-12T19:57:22.516" v="770" actId="20577"/>
          <ac:spMkLst>
            <pc:docMk/>
            <pc:sldMk cId="3293460287" sldId="796"/>
            <ac:spMk id="10" creationId="{CFE086F1-A878-B7E8-4A31-38380F3BFBC9}"/>
          </ac:spMkLst>
        </pc:spChg>
        <pc:picChg chg="mod">
          <ac:chgData name="Kathy Nanowski" userId="ddc75da5-98e3-42e4-90be-a5cb436ce4c7" providerId="ADAL" clId="{FD2E63D0-9E6E-4FF7-9627-C1898286924A}" dt="2025-09-12T19:56:53.572" v="735" actId="1076"/>
          <ac:picMkLst>
            <pc:docMk/>
            <pc:sldMk cId="3293460287" sldId="796"/>
            <ac:picMk id="12" creationId="{64C4BD74-76C3-07A0-4D49-7437F17DD57F}"/>
          </ac:picMkLst>
        </pc:picChg>
        <pc:picChg chg="mod">
          <ac:chgData name="Kathy Nanowski" userId="ddc75da5-98e3-42e4-90be-a5cb436ce4c7" providerId="ADAL" clId="{FD2E63D0-9E6E-4FF7-9627-C1898286924A}" dt="2025-09-12T19:56:07.840" v="729" actId="1076"/>
          <ac:picMkLst>
            <pc:docMk/>
            <pc:sldMk cId="3293460287" sldId="796"/>
            <ac:picMk id="13" creationId="{019F47F6-2ABE-4846-E0E2-4026C15AF829}"/>
          </ac:picMkLst>
        </pc:picChg>
      </pc:sldChg>
      <pc:sldChg chg="modSp mod">
        <pc:chgData name="Kathy Nanowski" userId="ddc75da5-98e3-42e4-90be-a5cb436ce4c7" providerId="ADAL" clId="{FD2E63D0-9E6E-4FF7-9627-C1898286924A}" dt="2025-09-12T19:57:52.892" v="778" actId="20577"/>
        <pc:sldMkLst>
          <pc:docMk/>
          <pc:sldMk cId="1357940217" sldId="797"/>
        </pc:sldMkLst>
        <pc:spChg chg="mod">
          <ac:chgData name="Kathy Nanowski" userId="ddc75da5-98e3-42e4-90be-a5cb436ce4c7" providerId="ADAL" clId="{FD2E63D0-9E6E-4FF7-9627-C1898286924A}" dt="2025-09-12T19:57:52.892" v="778" actId="20577"/>
          <ac:spMkLst>
            <pc:docMk/>
            <pc:sldMk cId="1357940217" sldId="797"/>
            <ac:spMk id="7" creationId="{476FCC60-0E99-88C8-6DB4-E32A4547B8DA}"/>
          </ac:spMkLst>
        </pc:spChg>
      </pc:sldChg>
      <pc:sldChg chg="addSp delSp modSp add mod">
        <pc:chgData name="Kathy Nanowski" userId="ddc75da5-98e3-42e4-90be-a5cb436ce4c7" providerId="ADAL" clId="{FD2E63D0-9E6E-4FF7-9627-C1898286924A}" dt="2025-09-12T19:38:43.746" v="714" actId="1076"/>
        <pc:sldMkLst>
          <pc:docMk/>
          <pc:sldMk cId="3993253292" sldId="799"/>
        </pc:sldMkLst>
        <pc:spChg chg="mod">
          <ac:chgData name="Kathy Nanowski" userId="ddc75da5-98e3-42e4-90be-a5cb436ce4c7" providerId="ADAL" clId="{FD2E63D0-9E6E-4FF7-9627-C1898286924A}" dt="2025-09-12T19:20:09.301" v="564" actId="20577"/>
          <ac:spMkLst>
            <pc:docMk/>
            <pc:sldMk cId="3993253292" sldId="799"/>
            <ac:spMk id="9" creationId="{A2154A18-D1A0-4290-DD07-1F42E96A49F1}"/>
          </ac:spMkLst>
        </pc:spChg>
        <pc:picChg chg="add mod">
          <ac:chgData name="Kathy Nanowski" userId="ddc75da5-98e3-42e4-90be-a5cb436ce4c7" providerId="ADAL" clId="{FD2E63D0-9E6E-4FF7-9627-C1898286924A}" dt="2025-09-12T19:38:43.746" v="714" actId="1076"/>
          <ac:picMkLst>
            <pc:docMk/>
            <pc:sldMk cId="3993253292" sldId="799"/>
            <ac:picMk id="14" creationId="{9F15CEAB-D285-F476-B74E-D2DC8CABA6AD}"/>
          </ac:picMkLst>
        </pc:picChg>
      </pc:sldChg>
      <pc:sldChg chg="delSp new del mod">
        <pc:chgData name="Kathy Nanowski" userId="ddc75da5-98e3-42e4-90be-a5cb436ce4c7" providerId="ADAL" clId="{FD2E63D0-9E6E-4FF7-9627-C1898286924A}" dt="2025-09-12T20:00:20.885" v="785" actId="47"/>
        <pc:sldMkLst>
          <pc:docMk/>
          <pc:sldMk cId="2029951380" sldId="800"/>
        </pc:sldMkLst>
      </pc:sldChg>
      <pc:sldChg chg="add del ord">
        <pc:chgData name="Kathy Nanowski" userId="ddc75da5-98e3-42e4-90be-a5cb436ce4c7" providerId="ADAL" clId="{FD2E63D0-9E6E-4FF7-9627-C1898286924A}" dt="2025-09-12T20:00:43.727" v="789" actId="47"/>
        <pc:sldMkLst>
          <pc:docMk/>
          <pc:sldMk cId="2220963114" sldId="801"/>
        </pc:sldMkLst>
      </pc:sldChg>
      <pc:sldChg chg="addSp delSp modSp add mod ord">
        <pc:chgData name="Kathy Nanowski" userId="ddc75da5-98e3-42e4-90be-a5cb436ce4c7" providerId="ADAL" clId="{FD2E63D0-9E6E-4FF7-9627-C1898286924A}" dt="2025-09-12T20:32:38.884" v="1433" actId="255"/>
        <pc:sldMkLst>
          <pc:docMk/>
          <pc:sldMk cId="1507010615" sldId="802"/>
        </pc:sldMkLst>
        <pc:spChg chg="mod">
          <ac:chgData name="Kathy Nanowski" userId="ddc75da5-98e3-42e4-90be-a5cb436ce4c7" providerId="ADAL" clId="{FD2E63D0-9E6E-4FF7-9627-C1898286924A}" dt="2025-09-12T20:14:36.764" v="865" actId="20577"/>
          <ac:spMkLst>
            <pc:docMk/>
            <pc:sldMk cId="1507010615" sldId="802"/>
            <ac:spMk id="5" creationId="{A9B28E18-C066-3753-8D46-7BD7FD85426B}"/>
          </ac:spMkLst>
        </pc:spChg>
        <pc:spChg chg="mod">
          <ac:chgData name="Kathy Nanowski" userId="ddc75da5-98e3-42e4-90be-a5cb436ce4c7" providerId="ADAL" clId="{FD2E63D0-9E6E-4FF7-9627-C1898286924A}" dt="2025-09-12T20:22:49.326" v="963" actId="1076"/>
          <ac:spMkLst>
            <pc:docMk/>
            <pc:sldMk cId="1507010615" sldId="802"/>
            <ac:spMk id="10" creationId="{BE5080CA-318B-04E3-F9CF-4622571422FC}"/>
          </ac:spMkLst>
        </pc:spChg>
        <pc:graphicFrameChg chg="add mod modGraphic">
          <ac:chgData name="Kathy Nanowski" userId="ddc75da5-98e3-42e4-90be-a5cb436ce4c7" providerId="ADAL" clId="{FD2E63D0-9E6E-4FF7-9627-C1898286924A}" dt="2025-09-12T20:32:38.884" v="1433" actId="255"/>
          <ac:graphicFrameMkLst>
            <pc:docMk/>
            <pc:sldMk cId="1507010615" sldId="802"/>
            <ac:graphicFrameMk id="24" creationId="{E3FE929D-51EC-4E03-7F5B-193319DA8E63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246EA-3744-4531-9558-857BF6DAF1A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88569-21F5-4B54-A223-8C356269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1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ACB3-8D76-4870-88FD-07C6F285ED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9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3D57-83F9-EFB5-379E-92604351F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0237"/>
            <a:ext cx="5747238" cy="2387600"/>
          </a:xfrm>
        </p:spPr>
        <p:txBody>
          <a:bodyPr anchor="b"/>
          <a:lstStyle>
            <a:lvl1pPr algn="l">
              <a:defRPr sz="6000">
                <a:solidFill>
                  <a:srgbClr val="224E65"/>
                </a:solidFill>
                <a:latin typeface="Filicudi Solid" panose="000008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02CD2-BD9D-7EE4-64B8-FD94DD6E4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9912"/>
            <a:ext cx="5747238" cy="4951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44C3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8C7E9-FD29-846E-B6A9-A86EBE1E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B2AEE-E753-6F15-165B-AC1D4C23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5D635-4A72-383C-BDF7-6E2FA371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7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C1279F-95F1-69A4-7D7D-D67E1B040A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7D915-C055-3396-CFB9-6F5EE9BB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51F13-1CDA-A4C1-FCCE-28B87B4F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F4111-F020-F663-C0A4-8E842AA57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C2507-FDB2-2C65-BE74-9E05BE9F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8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A24B-8DAE-D108-790B-18025AD96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24E65"/>
                </a:solidFill>
                <a:latin typeface="Filicudi Solid" panose="00000800000000000000" pitchFamily="50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1C3CA-F790-CA42-BDE8-EF96F50F8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0" y="1899137"/>
            <a:ext cx="8154865" cy="30245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B7BE0-8437-9E83-ECD0-66ECF47B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18BD6-43CF-0077-506A-B0D6844F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217E2-DBDB-25FD-09D0-F6465DB1B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0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352A-0508-7E40-9D2A-B8398E00F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3907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224E65"/>
                </a:solidFill>
                <a:latin typeface="Filicudi Solid" panose="000008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95D56-FC2B-F38D-43C0-BED9F4A5B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59333"/>
            <a:ext cx="10515600" cy="223031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B44C3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A036A-EDAA-4AC1-6990-ACA1F2F0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0DEB-F35C-9CF8-5692-71CCDE602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88603-9FBA-1710-3A7C-1086E1FC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AAF95C-4B5B-BAEA-0255-5A8445FF6652}"/>
              </a:ext>
            </a:extLst>
          </p:cNvPr>
          <p:cNvSpPr txBox="1">
            <a:spLocks/>
          </p:cNvSpPr>
          <p:nvPr userDrawn="1"/>
        </p:nvSpPr>
        <p:spPr>
          <a:xfrm>
            <a:off x="6224954" y="378313"/>
            <a:ext cx="2272811" cy="77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6779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A02E-E721-4FB7-0CC4-9A81ECD9AEA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4239" y="2106980"/>
            <a:ext cx="1641230" cy="812067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rgbClr val="224E65"/>
                </a:solidFill>
                <a:latin typeface="Filicudi Solid" panose="00000800000000000000" pitchFamily="50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6F543-24B3-ABE0-E6D1-4D524667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26E0F-033A-F175-E0CD-BE84EDA1D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60784-D5CC-BA40-AE34-5C010342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604C5-89C9-4377-1808-374AEC003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457" y="215655"/>
            <a:ext cx="10515600" cy="1325563"/>
          </a:xfrm>
        </p:spPr>
        <p:txBody>
          <a:bodyPr/>
          <a:lstStyle>
            <a:lvl1pPr>
              <a:defRPr>
                <a:solidFill>
                  <a:srgbClr val="224E65"/>
                </a:solidFill>
                <a:latin typeface="Filicudi Solid" panose="00000800000000000000" pitchFamily="50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79BC7-5D4D-CABC-E37C-0AE44ABC626E}"/>
              </a:ext>
            </a:extLst>
          </p:cNvPr>
          <p:cNvSpPr txBox="1"/>
          <p:nvPr userDrawn="1"/>
        </p:nvSpPr>
        <p:spPr>
          <a:xfrm>
            <a:off x="795704" y="3138854"/>
            <a:ext cx="16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 box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5A80AB-E039-6135-DABC-732B495FA05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69981" y="2106980"/>
            <a:ext cx="1641230" cy="812067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rgbClr val="224E65"/>
                </a:solidFill>
                <a:latin typeface="Filicudi Solid" panose="00000800000000000000" pitchFamily="50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0823A-18B4-44EB-F15D-22E904CCB2F6}"/>
              </a:ext>
            </a:extLst>
          </p:cNvPr>
          <p:cNvSpPr txBox="1"/>
          <p:nvPr userDrawn="1"/>
        </p:nvSpPr>
        <p:spPr>
          <a:xfrm>
            <a:off x="3071446" y="3138854"/>
            <a:ext cx="16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 box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F4B581F-C24D-7DB8-F9AB-FCF7F8E359D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316415" y="2106980"/>
            <a:ext cx="1641230" cy="812067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rgbClr val="224E65"/>
                </a:solidFill>
                <a:latin typeface="Filicudi Solid" panose="00000800000000000000" pitchFamily="50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7C56E8-AF23-299A-2A86-4111EC965262}"/>
              </a:ext>
            </a:extLst>
          </p:cNvPr>
          <p:cNvSpPr txBox="1"/>
          <p:nvPr userDrawn="1"/>
        </p:nvSpPr>
        <p:spPr>
          <a:xfrm>
            <a:off x="5317880" y="3138854"/>
            <a:ext cx="16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 box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8D316EC-547A-5EFB-08DC-EC4E437AB5E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521821" y="2106980"/>
            <a:ext cx="1641230" cy="812067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chemeClr val="bg1"/>
                </a:solidFill>
                <a:latin typeface="Filicudi Solid" panose="00000800000000000000" pitchFamily="50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2441D-0773-F87B-246D-77E0FD957C56}"/>
              </a:ext>
            </a:extLst>
          </p:cNvPr>
          <p:cNvSpPr txBox="1"/>
          <p:nvPr userDrawn="1"/>
        </p:nvSpPr>
        <p:spPr>
          <a:xfrm>
            <a:off x="7523286" y="3138854"/>
            <a:ext cx="16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 box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D53A9D5-37CA-4C2C-FBDA-86BAC1F1800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724293" y="2111431"/>
            <a:ext cx="1641230" cy="812067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chemeClr val="bg1"/>
                </a:solidFill>
                <a:latin typeface="Filicudi Solid" panose="00000800000000000000" pitchFamily="50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D8557A-0211-8C70-15BB-415836691C12}"/>
              </a:ext>
            </a:extLst>
          </p:cNvPr>
          <p:cNvSpPr txBox="1"/>
          <p:nvPr userDrawn="1"/>
        </p:nvSpPr>
        <p:spPr>
          <a:xfrm>
            <a:off x="9725758" y="3143305"/>
            <a:ext cx="16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 box</a:t>
            </a:r>
          </a:p>
        </p:txBody>
      </p:sp>
    </p:spTree>
    <p:extLst>
      <p:ext uri="{BB962C8B-B14F-4D97-AF65-F5344CB8AC3E}">
        <p14:creationId xmlns:p14="http://schemas.microsoft.com/office/powerpoint/2010/main" val="152549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395EB-9E90-0649-0E2A-8EB3B83F0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11707-A5B2-41F9-4D2F-1BA41378C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BED39-C410-B74D-75D1-19154614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A2EA0F-3ADA-D8CD-6CF1-49D3D29B5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656" y="879474"/>
            <a:ext cx="4445978" cy="1325563"/>
          </a:xfrm>
        </p:spPr>
        <p:txBody>
          <a:bodyPr/>
          <a:lstStyle>
            <a:lvl1pPr algn="ctr">
              <a:defRPr>
                <a:solidFill>
                  <a:srgbClr val="224E65"/>
                </a:solidFill>
                <a:latin typeface="Filicudi Solid" panose="00000800000000000000" pitchFamily="50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9E7D0E-1226-3FA9-3EC7-D1D33E6C7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645" y="2620105"/>
            <a:ext cx="7992209" cy="30245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150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38FD4-C7DD-FBF5-640E-DD66038F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3D3022-71B3-D2AA-BD3F-DA7FB3CF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2D8ED-481D-D4DC-4C0C-49954080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3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BD2EA-81CA-6B47-F01D-DBA4A995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AE08C-D532-C8DB-B1C8-7445AEBD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CDA43-C83E-168F-C9C3-9DDE4FB6B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1B8DB-712D-C23B-95F9-FC67DCBC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C16DF-C824-00D7-D2B8-9F8D816FF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9A81F-1C89-B67B-526A-6F589910D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5DF4-A3FE-DAD1-BDE4-F0360C56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C37CDE-16DA-DF8E-9561-1823E2A61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60E40-C086-AF55-C1DE-E26546C5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52630-DF48-7370-0218-9EF10AAF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DDA93-F4B5-6E73-5182-CADE47E2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5AA51-3B20-CE0E-9829-122EF7BC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4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DAA1A-0E0F-BBB6-3F6B-56B8910B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650C3-4027-77AC-D2B7-01B3D2131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D216C-F711-4964-8925-56D3B444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95C34-71DE-08DC-520D-B4D67FE3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DB5DD-C352-5C89-BC48-23606F07D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0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9DA12-F098-8C6C-89A0-B49857730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E59EB-D048-CCD6-8FD8-07B8D967B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32068-B063-5719-E3EA-0954C0943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8B157D-F7EC-4260-8E54-3DDAC778E34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97383-9F14-7EE5-72A8-02493A423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6244B-458A-7A2E-D902-193F5004C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89C88C-81B4-42B3-9EA3-FAED454E8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3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80C5A-CDB0-F51C-D7FE-9EC179F96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720237"/>
            <a:ext cx="642999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Decide. Plan. Win.</a:t>
            </a:r>
            <a:br>
              <a:rPr lang="en-US" dirty="0"/>
            </a:br>
            <a:r>
              <a:rPr lang="en-US" sz="3600" i="1" dirty="0"/>
              <a:t>Leveraging Go/No-Go and Capture Planning to drive better outcomes</a:t>
            </a:r>
            <a:endParaRPr lang="en-US" i="1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18D7E31-1BF4-0721-5942-ACF453E47783}"/>
              </a:ext>
            </a:extLst>
          </p:cNvPr>
          <p:cNvSpPr txBox="1">
            <a:spLocks/>
          </p:cNvSpPr>
          <p:nvPr/>
        </p:nvSpPr>
        <p:spPr>
          <a:xfrm>
            <a:off x="1524000" y="4171337"/>
            <a:ext cx="6099663" cy="9714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B44C3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Kathy Nanowski, MBA, CPSM</a:t>
            </a:r>
            <a:br>
              <a:rPr lang="en-US" dirty="0"/>
            </a:br>
            <a:r>
              <a:rPr lang="en-US" sz="1800" dirty="0"/>
              <a:t>Vice President | Director of Marketing and Communications</a:t>
            </a:r>
          </a:p>
          <a:p>
            <a:r>
              <a:rPr lang="en-US" sz="1600" dirty="0"/>
              <a:t>Kathy.Nanowski@fando.com</a:t>
            </a:r>
          </a:p>
        </p:txBody>
      </p:sp>
    </p:spTree>
    <p:extLst>
      <p:ext uri="{BB962C8B-B14F-4D97-AF65-F5344CB8AC3E}">
        <p14:creationId xmlns:p14="http://schemas.microsoft.com/office/powerpoint/2010/main" val="1999176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31091-DDF8-06DF-95C7-5B20D43CB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5A75-A1EA-3324-ECCF-DB3B7555D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0712"/>
            <a:ext cx="6299688" cy="947376"/>
          </a:xfrm>
        </p:spPr>
        <p:txBody>
          <a:bodyPr>
            <a:normAutofit/>
          </a:bodyPr>
          <a:lstStyle/>
          <a:p>
            <a:r>
              <a:rPr lang="en-US" dirty="0">
                <a:latin typeface="Filicudi Solid"/>
              </a:rPr>
              <a:t>Opportunity Plan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F91281-2E64-9E4F-4008-07F3E8FF7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19523"/>
            <a:ext cx="5747238" cy="21868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Capture Plan</a:t>
            </a:r>
          </a:p>
        </p:txBody>
      </p:sp>
    </p:spTree>
    <p:extLst>
      <p:ext uri="{BB962C8B-B14F-4D97-AF65-F5344CB8AC3E}">
        <p14:creationId xmlns:p14="http://schemas.microsoft.com/office/powerpoint/2010/main" val="1577351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4581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>Quick Go/No-Go 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6823" y="1835199"/>
            <a:ext cx="8773841" cy="5690313"/>
          </a:xfrm>
        </p:spPr>
        <p:txBody>
          <a:bodyPr/>
          <a:lstStyle/>
          <a:p>
            <a:pPr marL="455612" indent="-457200">
              <a:buFont typeface="+mj-lt"/>
              <a:buAutoNum type="arabicPeriod"/>
            </a:pPr>
            <a:r>
              <a:rPr lang="en-US" dirty="0"/>
              <a:t>Is there really a project?</a:t>
            </a:r>
          </a:p>
          <a:p>
            <a:pPr marL="912812" lvl="1" indent="-457200"/>
            <a:r>
              <a:rPr lang="en-US" sz="2000" i="1" dirty="0"/>
              <a:t>Yes = proceed Maybe / Not sure yet = No</a:t>
            </a:r>
          </a:p>
          <a:p>
            <a:pPr marL="455612" indent="-457200">
              <a:buFont typeface="+mj-lt"/>
              <a:buAutoNum type="arabicPeriod"/>
            </a:pPr>
            <a:r>
              <a:rPr lang="en-US" dirty="0"/>
              <a:t>Do we have access to client decision-makers or influencers?</a:t>
            </a:r>
          </a:p>
          <a:p>
            <a:pPr marL="455612" indent="-457200">
              <a:buFont typeface="+mj-lt"/>
              <a:buAutoNum type="arabicPeriod"/>
            </a:pPr>
            <a:r>
              <a:rPr lang="en-US" dirty="0"/>
              <a:t>Do we have enough time to position and prepare?</a:t>
            </a:r>
          </a:p>
          <a:p>
            <a:pPr marL="455612" indent="-457200">
              <a:buFont typeface="+mj-lt"/>
              <a:buAutoNum type="arabicPeriod"/>
            </a:pPr>
            <a:r>
              <a:rPr lang="en-US" dirty="0"/>
              <a:t>Can we realistically deliver if we win?</a:t>
            </a:r>
          </a:p>
          <a:p>
            <a:pPr marL="912812" lvl="1" indent="-457200"/>
            <a:r>
              <a:rPr lang="en-US" sz="2000" i="1" dirty="0"/>
              <a:t>(Consider capacity, expertise, and resources.)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D35E2-A68C-9BD2-EA77-A82A392618DD}"/>
              </a:ext>
            </a:extLst>
          </p:cNvPr>
          <p:cNvSpPr txBox="1"/>
          <p:nvPr/>
        </p:nvSpPr>
        <p:spPr>
          <a:xfrm>
            <a:off x="1946822" y="5189327"/>
            <a:ext cx="8001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6699"/>
                </a:solidFill>
              </a:rPr>
              <a:t>We can only work on one thing at a time. Before you decide to pursue a lead, ask yourself these four basic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12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6CED9-89AF-C9D6-0EA2-444B1FABC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E49E0C-C744-0BDD-B992-E2786E542669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C9C46-AB5C-DE02-2E9C-2214EBD5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119064"/>
            <a:ext cx="7477125" cy="77702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Filicudi Solid"/>
              </a:rPr>
              <a:t>Opportunity Plan Workshop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AB6D03-6131-888C-B96F-02D0E468DAB5}"/>
              </a:ext>
            </a:extLst>
          </p:cNvPr>
          <p:cNvSpPr/>
          <p:nvPr/>
        </p:nvSpPr>
        <p:spPr>
          <a:xfrm>
            <a:off x="161162" y="5020818"/>
            <a:ext cx="2274570" cy="175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2FFA9-A2E1-5DF9-F0F9-638788347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575" y="992308"/>
            <a:ext cx="4990358" cy="5440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>
                <a:latin typeface="Arial"/>
                <a:cs typeface="Arial"/>
              </a:rPr>
              <a:t>Purpose</a:t>
            </a:r>
            <a:r>
              <a:rPr lang="en-US" b="1" dirty="0">
                <a:latin typeface="Arial"/>
                <a:ea typeface="+mn-lt"/>
                <a:cs typeface="Arial"/>
              </a:rPr>
              <a:t>:</a:t>
            </a:r>
            <a:endParaRPr lang="en-US" dirty="0">
              <a:cs typeface="Arial"/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Develop a strategy (Action Plan) to Improve Your Position of Winning</a:t>
            </a:r>
            <a:endParaRPr lang="en-US" dirty="0">
              <a:solidFill>
                <a:srgbClr val="224E65"/>
              </a:solidFill>
            </a:endParaRPr>
          </a:p>
          <a:p>
            <a:pPr algn="l"/>
            <a:r>
              <a:rPr lang="en-US" b="1" dirty="0">
                <a:latin typeface="Arial"/>
                <a:cs typeface="Arial"/>
              </a:rPr>
              <a:t>Process:</a:t>
            </a:r>
            <a:endParaRPr lang="en-US" dirty="0"/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Identify Decision Makers, Roles and Unique Needs</a:t>
            </a:r>
            <a:endParaRPr lang="en-US" dirty="0">
              <a:solidFill>
                <a:srgbClr val="224E65"/>
              </a:solidFill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ea typeface="+mn-lt"/>
                <a:cs typeface="Arial"/>
              </a:rPr>
              <a:t>Acknowledge </a:t>
            </a:r>
            <a:r>
              <a:rPr lang="en-US" dirty="0">
                <a:latin typeface="Arial"/>
                <a:ea typeface="+mn-lt"/>
                <a:cs typeface="Arial"/>
              </a:rPr>
              <a:t>Red </a:t>
            </a:r>
            <a:r>
              <a:rPr lang="en-US" dirty="0">
                <a:latin typeface="Arial"/>
                <a:cs typeface="Arial"/>
              </a:rPr>
              <a:t>Flags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Identify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Strengths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Create actions to leverage strengths and to eliminate problems/issues</a:t>
            </a:r>
            <a:endParaRPr lang="en-US" dirty="0">
              <a:solidFill>
                <a:srgbClr val="224E65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224E65"/>
              </a:solidFill>
              <a:latin typeface="Arial"/>
              <a:cs typeface="Arial"/>
            </a:endParaRPr>
          </a:p>
          <a:p>
            <a:pPr algn="l"/>
            <a:endParaRPr lang="en-US" dirty="0">
              <a:solidFill>
                <a:srgbClr val="224E65"/>
              </a:solidFill>
              <a:latin typeface="Arial"/>
              <a:cs typeface="Arial"/>
            </a:endParaRPr>
          </a:p>
          <a:p>
            <a:pPr algn="l"/>
            <a:endParaRPr lang="en-US" dirty="0">
              <a:solidFill>
                <a:srgbClr val="224E65"/>
              </a:solidFill>
              <a:latin typeface="Aptos" panose="02110004020202020204"/>
              <a:cs typeface="Arial"/>
            </a:endParaRPr>
          </a:p>
          <a:p>
            <a:pPr algn="l"/>
            <a:endParaRPr lang="en-US" dirty="0">
              <a:solidFill>
                <a:srgbClr val="224E65"/>
              </a:solidFill>
            </a:endParaRPr>
          </a:p>
        </p:txBody>
      </p:sp>
      <p:pic>
        <p:nvPicPr>
          <p:cNvPr id="7" name="Picture 6" descr="A group of people climbing a mountain&#10;&#10;AI-generated content may be incorrect.">
            <a:extLst>
              <a:ext uri="{FF2B5EF4-FFF2-40B4-BE49-F238E27FC236}">
                <a16:creationId xmlns:a16="http://schemas.microsoft.com/office/drawing/2014/main" id="{A1F5C391-D144-868B-C849-278397DAA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732" y="979714"/>
            <a:ext cx="4765912" cy="4037613"/>
          </a:xfrm>
          <a:prstGeom prst="rect">
            <a:avLst/>
          </a:prstGeom>
        </p:spPr>
      </p:pic>
      <p:pic>
        <p:nvPicPr>
          <p:cNvPr id="9" name="Picture 8" descr="A red flag on a pole&#10;&#10;AI-generated content may be incorrect.">
            <a:extLst>
              <a:ext uri="{FF2B5EF4-FFF2-40B4-BE49-F238E27FC236}">
                <a16:creationId xmlns:a16="http://schemas.microsoft.com/office/drawing/2014/main" id="{DA7D52BC-C446-CA6B-53EF-FF5BC89B0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622" y="3527466"/>
            <a:ext cx="644237" cy="654134"/>
          </a:xfrm>
          <a:prstGeom prst="rect">
            <a:avLst/>
          </a:prstGeom>
        </p:spPr>
      </p:pic>
      <p:pic>
        <p:nvPicPr>
          <p:cNvPr id="10" name="Picture 9" descr="A pair of blue dumbbells&#10;&#10;AI-generated content may be incorrect.">
            <a:extLst>
              <a:ext uri="{FF2B5EF4-FFF2-40B4-BE49-F238E27FC236}">
                <a16:creationId xmlns:a16="http://schemas.microsoft.com/office/drawing/2014/main" id="{E5DDE835-BDD4-94B6-8D23-2BC0B179F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344" y="4187227"/>
            <a:ext cx="638299" cy="6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95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46389-4F3D-5CDE-3906-CFC4CC88D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76C1F1-CF5C-F67D-0184-749DF4CBFC0C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A7574-8CB1-72A9-9584-7FE22BF3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119064"/>
            <a:ext cx="7477125" cy="77702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Filicudi Solid"/>
              </a:rPr>
              <a:t>Opportunity Plan Workshop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564B4A-8321-8E01-74AB-924CC738A94D}"/>
              </a:ext>
            </a:extLst>
          </p:cNvPr>
          <p:cNvSpPr/>
          <p:nvPr/>
        </p:nvSpPr>
        <p:spPr>
          <a:xfrm>
            <a:off x="161162" y="5020818"/>
            <a:ext cx="2274570" cy="175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1CE71-AD6C-09DB-1271-BBD72764E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575" y="1031892"/>
            <a:ext cx="8612331" cy="5440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Background – Opportunity Owner</a:t>
            </a:r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i="1" dirty="0">
                <a:latin typeface="Arial"/>
                <a:cs typeface="Arial"/>
              </a:rPr>
              <a:t>(5 minutes)</a:t>
            </a:r>
            <a:endParaRPr lang="en-US" i="1" dirty="0"/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People involved, Teaming, Competition</a:t>
            </a:r>
            <a:r>
              <a:rPr lang="en-US" i="1" dirty="0">
                <a:latin typeface="Arial"/>
                <a:cs typeface="Arial"/>
              </a:rPr>
              <a:t> (15 minutes)</a:t>
            </a:r>
            <a:endParaRPr lang="en-US" i="1">
              <a:latin typeface="Arial"/>
              <a:cs typeface="Arial"/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FF0000"/>
                </a:solidFill>
                <a:latin typeface="Arial"/>
                <a:ea typeface="+mn-lt"/>
                <a:cs typeface="Arial"/>
              </a:rPr>
              <a:t>Red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Flags </a:t>
            </a:r>
            <a:r>
              <a:rPr lang="en-US" i="1" dirty="0">
                <a:latin typeface="Arial"/>
                <a:cs typeface="Arial"/>
              </a:rPr>
              <a:t>(5 minutes)</a:t>
            </a:r>
            <a:endParaRPr lang="en-US" i="1">
              <a:latin typeface="Arial"/>
              <a:cs typeface="Arial"/>
            </a:endParaRPr>
          </a:p>
          <a:p>
            <a:pPr marL="800100" lvl="1" indent="-342900" algn="l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224E65"/>
                </a:solidFill>
                <a:latin typeface="Arial"/>
                <a:cs typeface="Arial"/>
              </a:rPr>
              <a:t>Problems, issues, challenges, lack of information, price, budget issues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159CA3"/>
                </a:solidFill>
                <a:latin typeface="Arial"/>
                <a:cs typeface="Arial"/>
              </a:rPr>
              <a:t>Strengths</a:t>
            </a:r>
            <a:r>
              <a:rPr lang="en-US" i="1" dirty="0">
                <a:latin typeface="Arial"/>
                <a:cs typeface="Arial"/>
              </a:rPr>
              <a:t> (5 minutes)</a:t>
            </a:r>
            <a:endParaRPr lang="en-US" i="1">
              <a:latin typeface="Arial"/>
              <a:cs typeface="Arial"/>
            </a:endParaRPr>
          </a:p>
          <a:p>
            <a:pPr marL="800100" lvl="1" indent="-342900" algn="l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224E65"/>
                </a:solidFill>
                <a:latin typeface="Arial"/>
                <a:cs typeface="Arial"/>
              </a:rPr>
              <a:t>Coaches, judges in your pocket, competitive weakness, recognized solutions</a:t>
            </a:r>
          </a:p>
          <a:p>
            <a:pPr marL="342900" indent="-342900" algn="l">
              <a:buChar char="•"/>
            </a:pPr>
            <a:r>
              <a:rPr lang="en-US" i="1" dirty="0">
                <a:latin typeface="Arial"/>
                <a:cs typeface="Arial"/>
              </a:rPr>
              <a:t>What do you want to know? (5 minutes)</a:t>
            </a:r>
          </a:p>
          <a:p>
            <a:pPr marL="800100" lvl="1" indent="-342900" algn="l">
              <a:buFont typeface="Courier New" panose="020B0604020202020204" pitchFamily="34" charset="0"/>
              <a:buChar char="o"/>
            </a:pPr>
            <a:r>
              <a:rPr lang="en-US" sz="1700" dirty="0">
                <a:solidFill>
                  <a:srgbClr val="224E65"/>
                </a:solidFill>
                <a:latin typeface="Arial"/>
                <a:cs typeface="Arial"/>
              </a:rPr>
              <a:t>Fairy godmother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Possible Actions </a:t>
            </a:r>
            <a:r>
              <a:rPr lang="en-US" i="1" dirty="0">
                <a:latin typeface="Arial"/>
                <a:cs typeface="Arial"/>
              </a:rPr>
              <a:t>(10 minutes)</a:t>
            </a:r>
          </a:p>
          <a:p>
            <a:pPr marL="800100" lvl="1" indent="-342900" algn="l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224E65"/>
                </a:solidFill>
                <a:latin typeface="Arial"/>
                <a:cs typeface="Arial"/>
              </a:rPr>
              <a:t>What will you do to remove the Red Flags and use your Strengths?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Best Actions</a:t>
            </a:r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i="1" dirty="0">
                <a:latin typeface="Arial"/>
                <a:cs typeface="Arial"/>
              </a:rPr>
              <a:t>(5 minutes)</a:t>
            </a:r>
          </a:p>
          <a:p>
            <a:pPr marL="800100" lvl="1" indent="-342900" algn="l">
              <a:buFont typeface="Courier New" panose="020B0604020202020204" pitchFamily="34" charset="0"/>
              <a:buChar char="o"/>
            </a:pPr>
            <a:r>
              <a:rPr lang="en-US" sz="1700" dirty="0">
                <a:solidFill>
                  <a:srgbClr val="224E65"/>
                </a:solidFill>
                <a:latin typeface="Arial"/>
                <a:cs typeface="Arial"/>
              </a:rPr>
              <a:t>What action, who does it, with whom &amp; when?</a:t>
            </a:r>
          </a:p>
          <a:p>
            <a:pPr marL="342900" indent="-342900" algn="l">
              <a:buChar char="•"/>
            </a:pP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947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6FB7A-6777-1234-84FD-2A6CBF538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129B91-916F-F39D-266F-65F9F8BDD301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9F7C8-25BF-6E13-A3DB-0C59EDC4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119064"/>
            <a:ext cx="7477125" cy="77702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Filicudi Solid"/>
              </a:rPr>
              <a:t>Pursuing The Right Deals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05CC8A-5FDD-EDF0-CD89-EEA84D3279E5}"/>
              </a:ext>
            </a:extLst>
          </p:cNvPr>
          <p:cNvSpPr/>
          <p:nvPr/>
        </p:nvSpPr>
        <p:spPr>
          <a:xfrm>
            <a:off x="161162" y="5020818"/>
            <a:ext cx="2274570" cy="175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rrows in the center of a target&#10;&#10;AI-generated content may be incorrect.">
            <a:extLst>
              <a:ext uri="{FF2B5EF4-FFF2-40B4-BE49-F238E27FC236}">
                <a16:creationId xmlns:a16="http://schemas.microsoft.com/office/drawing/2014/main" id="{324FBE8C-8FA2-5E29-B659-26E29734C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90" b="1975"/>
          <a:stretch>
            <a:fillRect/>
          </a:stretch>
        </p:blipFill>
        <p:spPr>
          <a:xfrm flipH="1">
            <a:off x="880" y="3028207"/>
            <a:ext cx="4513673" cy="383176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7269B-B979-17CD-F7E4-24F1AF5F8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575" y="1031892"/>
            <a:ext cx="9661318" cy="5440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latin typeface="Arial"/>
                <a:cs typeface="Arial"/>
              </a:rPr>
              <a:t>To increase your probabilities of success, you will want to pursue:</a:t>
            </a:r>
            <a:endParaRPr lang="en-US"/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Clients who want to do business with you rather than clients you want to do business with.</a:t>
            </a:r>
            <a:endParaRPr lang="en-US">
              <a:solidFill>
                <a:srgbClr val="224E65"/>
              </a:solidFill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Projects where you excel and clients recognize your expertise, rather than projects you’d like to have.</a:t>
            </a:r>
            <a:endParaRPr lang="en-US" dirty="0">
              <a:solidFill>
                <a:srgbClr val="224E65"/>
              </a:solidFill>
            </a:endParaRPr>
          </a:p>
          <a:p>
            <a:pPr algn="l"/>
            <a:endParaRPr lang="en-US" i="1" dirty="0">
              <a:solidFill>
                <a:srgbClr val="00CE7D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8230F-9AE8-228B-98F0-6D21FCC6D41C}"/>
              </a:ext>
            </a:extLst>
          </p:cNvPr>
          <p:cNvSpPr txBox="1"/>
          <p:nvPr/>
        </p:nvSpPr>
        <p:spPr>
          <a:xfrm>
            <a:off x="5308270" y="3655621"/>
            <a:ext cx="595943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B44C36"/>
                </a:solidFill>
                <a:latin typeface="Arial"/>
                <a:cs typeface="Arial"/>
              </a:rPr>
              <a:t>If you are proactive, you will find many such opportunities and your closing percentages (hit rates) will be greater.</a:t>
            </a:r>
          </a:p>
        </p:txBody>
      </p:sp>
    </p:spTree>
    <p:extLst>
      <p:ext uri="{BB962C8B-B14F-4D97-AF65-F5344CB8AC3E}">
        <p14:creationId xmlns:p14="http://schemas.microsoft.com/office/powerpoint/2010/main" val="3293841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0C0B4-3E9B-ECB6-5343-4A7CB5488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27CB1E-D801-D164-26D9-AA70128BE730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DC2C5-BD23-A6EF-113B-2C703F029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119064"/>
            <a:ext cx="7477125" cy="77702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Filicudi Solid"/>
              </a:rPr>
              <a:t>Ideal Client Criteria</a:t>
            </a:r>
            <a:endParaRPr lang="en-US" dirty="0"/>
          </a:p>
        </p:txBody>
      </p:sp>
      <p:pic>
        <p:nvPicPr>
          <p:cNvPr id="5" name="Picture 4" descr="A hand holding a clipboard with a light bulb and text&#10;&#10;AI-generated content may be incorrect.">
            <a:extLst>
              <a:ext uri="{FF2B5EF4-FFF2-40B4-BE49-F238E27FC236}">
                <a16:creationId xmlns:a16="http://schemas.microsoft.com/office/drawing/2014/main" id="{181841C3-92EA-8F4C-50FF-03247C415B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9" b="6548"/>
          <a:stretch>
            <a:fillRect/>
          </a:stretch>
        </p:blipFill>
        <p:spPr>
          <a:xfrm>
            <a:off x="9379217" y="1200941"/>
            <a:ext cx="2864446" cy="310621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196AC-20F9-CCFD-097F-3C4D60CB2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575" y="896084"/>
            <a:ext cx="8147177" cy="54402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24E65"/>
                </a:solidFill>
                <a:latin typeface="Arial"/>
                <a:cs typeface="Arial"/>
              </a:rPr>
              <a:t>Values our expertise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24E65"/>
                </a:solidFill>
                <a:latin typeface="Arial"/>
                <a:cs typeface="Arial"/>
              </a:rPr>
              <a:t>Treats our services as strategic not as a commodity; open to negotiating change orders and amendments.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24E65"/>
                </a:solidFill>
                <a:latin typeface="Arial"/>
                <a:cs typeface="Arial"/>
              </a:rPr>
              <a:t>Professional and principled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24E65"/>
                </a:solidFill>
                <a:latin typeface="Arial"/>
                <a:cs typeface="Arial"/>
              </a:rPr>
              <a:t>Creative, intelligent, respectful, and operate with integrity.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24E65"/>
                </a:solidFill>
                <a:latin typeface="Arial"/>
                <a:cs typeface="Arial"/>
              </a:rPr>
              <a:t>Committed partners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24E65"/>
                </a:solidFill>
                <a:latin typeface="Arial"/>
                <a:cs typeface="Arial"/>
              </a:rPr>
              <a:t>Stable, loyal, and invested in long-term consultant relationships.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24E65"/>
                </a:solidFill>
                <a:latin typeface="Arial"/>
                <a:cs typeface="Arial"/>
              </a:rPr>
              <a:t>Financially reliable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24E65"/>
                </a:solidFill>
                <a:latin typeface="Arial"/>
                <a:cs typeface="Arial"/>
              </a:rPr>
              <a:t>Pays on time per contract terms and consistently funds large-scale projects.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24E65"/>
                </a:solidFill>
                <a:latin typeface="Arial"/>
                <a:cs typeface="Arial"/>
              </a:rPr>
              <a:t>Well-connected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224E65"/>
                </a:solidFill>
                <a:latin typeface="Arial"/>
                <a:cs typeface="Arial"/>
              </a:rPr>
              <a:t>We have strong decision-maker relationships or can leverage our “golden network” to build them.</a:t>
            </a:r>
            <a:endParaRPr lang="en-US" sz="2100" i="1" dirty="0">
              <a:solidFill>
                <a:srgbClr val="224E6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71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ABA87-7437-2C5A-BC74-D1C0713A5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31EBB4-9534-E40C-031D-CD6F889A904E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EDD4E-EF8E-5F00-12B3-A458A8F37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119064"/>
            <a:ext cx="7477125" cy="77702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Filicudi Solid"/>
              </a:rPr>
              <a:t>Ideal Opportunity Criteria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492C3C-9A16-1426-E65A-C7FA6C4EFE4E}"/>
              </a:ext>
            </a:extLst>
          </p:cNvPr>
          <p:cNvSpPr/>
          <p:nvPr/>
        </p:nvSpPr>
        <p:spPr>
          <a:xfrm>
            <a:off x="161162" y="5020818"/>
            <a:ext cx="2274570" cy="175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A0ABB-7F76-0374-AEE6-10C6CE4E6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575" y="1200126"/>
            <a:ext cx="6647561" cy="50452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Strong Revenue Potential</a:t>
            </a:r>
          </a:p>
          <a:p>
            <a:pPr marL="800100" lvl="1" indent="-342900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Opportunity for significant profit and/or follow-on work.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Clear Differentiators</a:t>
            </a:r>
          </a:p>
          <a:p>
            <a:pPr marL="800100" lvl="1" indent="-342900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Highlights our firm’s unique strengths and value.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Aligned Expertise</a:t>
            </a:r>
          </a:p>
          <a:p>
            <a:pPr marL="800100" lvl="1" indent="-342900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Falls within our technical wheelhouse and capabilities.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High-Impact &amp; Visibility</a:t>
            </a:r>
          </a:p>
          <a:p>
            <a:pPr marL="800100" lvl="1" indent="-342900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Supports DEI goals and positively impacts communities we serve.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Clear Project/Site Understanding</a:t>
            </a:r>
          </a:p>
          <a:p>
            <a:pPr marL="800100" lvl="1" indent="-342900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Demonstrates understanding and experience with project-specific issues.</a:t>
            </a:r>
            <a:endParaRPr lang="en-US" sz="2100" dirty="0">
              <a:solidFill>
                <a:srgbClr val="224E65"/>
              </a:solidFill>
              <a:latin typeface="Arial"/>
              <a:cs typeface="Arial"/>
            </a:endParaRPr>
          </a:p>
        </p:txBody>
      </p:sp>
      <p:pic>
        <p:nvPicPr>
          <p:cNvPr id="6" name="Picture 5" descr="A sign with a bird flying in the sky&#10;&#10;AI-generated content may be incorrect.">
            <a:extLst>
              <a:ext uri="{FF2B5EF4-FFF2-40B4-BE49-F238E27FC236}">
                <a16:creationId xmlns:a16="http://schemas.microsoft.com/office/drawing/2014/main" id="{7AB4E5A1-2B1E-BA3E-F586-DDAA74BC6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608" y="1197864"/>
            <a:ext cx="3779471" cy="251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2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180E7-4B5A-351B-7DAF-B535161FC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93956E-DFFC-402C-0316-7AEA651374CA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9157E-BECF-E66B-D130-676CE79B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119064"/>
            <a:ext cx="7477125" cy="77702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Filicudi Solid"/>
              </a:rPr>
              <a:t>Ideal Opportunity Criteria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83A3B4-568C-90B0-EB43-150FD24A4748}"/>
              </a:ext>
            </a:extLst>
          </p:cNvPr>
          <p:cNvSpPr/>
          <p:nvPr/>
        </p:nvSpPr>
        <p:spPr>
          <a:xfrm>
            <a:off x="161162" y="5020818"/>
            <a:ext cx="2274570" cy="175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9F325-0D97-7090-6788-9A9EFF76D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575" y="1200126"/>
            <a:ext cx="5049735" cy="54402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Potential for significant revenue and profit and/or significant follow-on work </a:t>
            </a:r>
            <a:endParaRPr lang="en-US" dirty="0">
              <a:solidFill>
                <a:srgbClr val="224E65"/>
              </a:solidFill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Clear differentiators for </a:t>
            </a:r>
            <a:br>
              <a:rPr lang="en-US" dirty="0">
                <a:solidFill>
                  <a:srgbClr val="224E65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Fuss &amp; O’Neill </a:t>
            </a:r>
            <a:endParaRPr lang="en-US" dirty="0">
              <a:solidFill>
                <a:srgbClr val="224E65"/>
              </a:solidFill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Projects in our technical wheelhouse</a:t>
            </a:r>
            <a:endParaRPr lang="en-US" dirty="0">
              <a:solidFill>
                <a:srgbClr val="224E65"/>
              </a:solidFill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High profile with good exposure, community recognition</a:t>
            </a:r>
            <a:endParaRPr lang="en-US" dirty="0">
              <a:solidFill>
                <a:srgbClr val="224E65"/>
              </a:solidFill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We have specific understanding and experience with project/site issues</a:t>
            </a:r>
            <a:endParaRPr lang="en-US" dirty="0">
              <a:solidFill>
                <a:srgbClr val="224E65"/>
              </a:solidFill>
            </a:endParaRPr>
          </a:p>
          <a:p>
            <a:pPr marL="342900" indent="-342900" algn="l">
              <a:buChar char="•"/>
            </a:pPr>
            <a:endParaRPr lang="en-US" sz="2500" dirty="0">
              <a:solidFill>
                <a:srgbClr val="224E65"/>
              </a:solidFill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A0CDC8-92C6-E999-FA2A-E23319E19CAD}"/>
              </a:ext>
            </a:extLst>
          </p:cNvPr>
          <p:cNvSpPr/>
          <p:nvPr/>
        </p:nvSpPr>
        <p:spPr>
          <a:xfrm>
            <a:off x="2824" y="3493"/>
            <a:ext cx="1284960" cy="2708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9816FC7-AF7D-C84B-2EA3-942E59BE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69" y="0"/>
            <a:ext cx="813433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C0B5BA-D129-9E73-4D01-2EA35EE58B5E}"/>
              </a:ext>
            </a:extLst>
          </p:cNvPr>
          <p:cNvSpPr txBox="1"/>
          <p:nvPr/>
        </p:nvSpPr>
        <p:spPr>
          <a:xfrm>
            <a:off x="8603106" y="1037133"/>
            <a:ext cx="358879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224E65"/>
                </a:solidFill>
                <a:latin typeface="Filicudi Solid"/>
              </a:rPr>
              <a:t>Opportunity Plan</a:t>
            </a:r>
          </a:p>
          <a:p>
            <a:pPr algn="ctr"/>
            <a:r>
              <a:rPr lang="en-US" sz="3600" dirty="0" err="1">
                <a:solidFill>
                  <a:srgbClr val="224E65"/>
                </a:solidFill>
                <a:latin typeface="Filicudi Solid"/>
              </a:rPr>
              <a:t>Deltek</a:t>
            </a:r>
            <a:endParaRPr lang="en-US" sz="3600" dirty="0">
              <a:solidFill>
                <a:srgbClr val="224E65"/>
              </a:solidFill>
              <a:latin typeface="Filicudi Solid"/>
            </a:endParaRPr>
          </a:p>
        </p:txBody>
      </p:sp>
    </p:spTree>
    <p:extLst>
      <p:ext uri="{BB962C8B-B14F-4D97-AF65-F5344CB8AC3E}">
        <p14:creationId xmlns:p14="http://schemas.microsoft.com/office/powerpoint/2010/main" val="2927247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BF034-E70E-0B3E-F144-FEC20C559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15F10D-CDBA-E0C5-535B-59F145043B74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E8856A-F7F6-4C29-F63B-2EB99BE1227E}"/>
              </a:ext>
            </a:extLst>
          </p:cNvPr>
          <p:cNvSpPr/>
          <p:nvPr/>
        </p:nvSpPr>
        <p:spPr>
          <a:xfrm>
            <a:off x="161162" y="5020818"/>
            <a:ext cx="2274570" cy="175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69588F-9A38-AC92-7060-DFA8ED12A41B}"/>
              </a:ext>
            </a:extLst>
          </p:cNvPr>
          <p:cNvSpPr/>
          <p:nvPr/>
        </p:nvSpPr>
        <p:spPr>
          <a:xfrm>
            <a:off x="2824" y="3493"/>
            <a:ext cx="1284960" cy="2708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54A18-D1A0-4290-DD07-1F42E96A49F1}"/>
              </a:ext>
            </a:extLst>
          </p:cNvPr>
          <p:cNvSpPr txBox="1"/>
          <p:nvPr/>
        </p:nvSpPr>
        <p:spPr>
          <a:xfrm>
            <a:off x="8603106" y="1037133"/>
            <a:ext cx="358879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224E65"/>
                </a:solidFill>
                <a:latin typeface="Filicudi Solid"/>
              </a:rPr>
              <a:t>Opportunity Plan</a:t>
            </a:r>
          </a:p>
          <a:p>
            <a:pPr algn="ctr"/>
            <a:r>
              <a:rPr lang="en-US" sz="3600" dirty="0">
                <a:solidFill>
                  <a:srgbClr val="224E65"/>
                </a:solidFill>
                <a:latin typeface="Filicudi Solid"/>
              </a:rPr>
              <a:t>Excel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15CEAB-D285-F476-B74E-D2DC8CABA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27" y="0"/>
            <a:ext cx="5578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53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EB99A-6F8B-D7CC-80DA-18A6E5DC7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B9B5C9-0DA0-CFA2-3646-43E6F74C9F0E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79444-EC3D-7738-27D7-51CFBF3E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119064"/>
            <a:ext cx="7477125" cy="777020"/>
          </a:xfrm>
        </p:spPr>
        <p:txBody>
          <a:bodyPr>
            <a:normAutofit/>
          </a:bodyPr>
          <a:lstStyle/>
          <a:p>
            <a:pPr algn="l"/>
            <a:r>
              <a:rPr lang="en-US" sz="4000">
                <a:latin typeface="Filicudi Solid"/>
              </a:rPr>
              <a:t>Opportunity Plan Thresholds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68A69-9A46-9924-15CD-1DB8C3E28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575" y="1200126"/>
            <a:ext cx="4891398" cy="35500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When should I do an Opportunity Plan?</a:t>
            </a:r>
            <a:endParaRPr lang="en-US" dirty="0">
              <a:solidFill>
                <a:srgbClr val="224E65"/>
              </a:solidFill>
              <a:latin typeface="Aptos"/>
              <a:cs typeface="Arial"/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It’s a significant opportunity</a:t>
            </a:r>
            <a:endParaRPr lang="en-US" dirty="0"/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Big dollar sale 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Strong competition</a:t>
            </a:r>
            <a:endParaRPr lang="en-US" dirty="0"/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224E65"/>
                </a:solidFill>
                <a:latin typeface="Arial"/>
                <a:cs typeface="Arial"/>
              </a:rPr>
              <a:t>Lots of confusion or uncertainty</a:t>
            </a:r>
            <a:endParaRPr lang="en-US" dirty="0"/>
          </a:p>
          <a:p>
            <a:pPr marL="342900" indent="-342900" algn="l">
              <a:buChar char="•"/>
            </a:pPr>
            <a:endParaRPr lang="en-US" dirty="0">
              <a:solidFill>
                <a:srgbClr val="224E65"/>
              </a:solidFill>
              <a:latin typeface="Arial"/>
              <a:cs typeface="Arial"/>
            </a:endParaRPr>
          </a:p>
        </p:txBody>
      </p:sp>
      <p:pic>
        <p:nvPicPr>
          <p:cNvPr id="6" name="Picture 5" descr="A diagram of a company&amp;#39;s mission&#10;&#10;AI-generated content may be incorrect.">
            <a:extLst>
              <a:ext uri="{FF2B5EF4-FFF2-40B4-BE49-F238E27FC236}">
                <a16:creationId xmlns:a16="http://schemas.microsoft.com/office/drawing/2014/main" id="{57D228D9-6490-0D44-C56D-375D6D6D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72" y="1048986"/>
            <a:ext cx="5063039" cy="5195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338EE3-9524-A16F-4A02-D1BB9733651D}"/>
              </a:ext>
            </a:extLst>
          </p:cNvPr>
          <p:cNvSpPr txBox="1"/>
          <p:nvPr/>
        </p:nvSpPr>
        <p:spPr>
          <a:xfrm>
            <a:off x="1453896" y="4100148"/>
            <a:ext cx="426702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B44C36"/>
                </a:solidFill>
                <a:latin typeface="Arial"/>
                <a:cs typeface="Arial"/>
              </a:rPr>
              <a:t>Well before an RFP hits the street</a:t>
            </a:r>
            <a:endParaRPr lang="en-US" dirty="0">
              <a:solidFill>
                <a:srgbClr val="B44C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0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654A5-3722-1CC8-DE15-8A5324AEC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79287-77D4-789E-FADE-3D25C4867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0237"/>
            <a:ext cx="5747238" cy="93785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15CC6-B2C9-BCE3-8821-3FE23E9BB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33823"/>
            <a:ext cx="5747238" cy="218681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Why Change?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Sales Funnel Stages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Opportunity Plan</a:t>
            </a:r>
          </a:p>
        </p:txBody>
      </p:sp>
    </p:spTree>
    <p:extLst>
      <p:ext uri="{BB962C8B-B14F-4D97-AF65-F5344CB8AC3E}">
        <p14:creationId xmlns:p14="http://schemas.microsoft.com/office/powerpoint/2010/main" val="316867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CE190-8EA2-389E-AC8A-1FE2820C1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6185E8-3B12-ED2D-0A30-5C281647F636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28A5D-F8A3-0AA6-6A4D-6E46110B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119064"/>
            <a:ext cx="7477125" cy="77702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Filicudi Solid"/>
              </a:rPr>
              <a:t>Define &amp; Evaluate the Project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07FF48-B1AB-2FEB-30EC-07C0825D4586}"/>
              </a:ext>
            </a:extLst>
          </p:cNvPr>
          <p:cNvSpPr/>
          <p:nvPr/>
        </p:nvSpPr>
        <p:spPr>
          <a:xfrm>
            <a:off x="161162" y="5020818"/>
            <a:ext cx="2274570" cy="175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4667BF71-1C2C-367B-F44D-E03BB7490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265" y="5414745"/>
            <a:ext cx="2053937" cy="580530"/>
          </a:xfrm>
          <a:prstGeom prst="rect">
            <a:avLst/>
          </a:prstGeom>
        </p:spPr>
      </p:pic>
      <p:pic>
        <p:nvPicPr>
          <p:cNvPr id="14" name="Picture 13" descr="A red flag on a pole&#10;&#10;AI-generated content may be incorrect.">
            <a:extLst>
              <a:ext uri="{FF2B5EF4-FFF2-40B4-BE49-F238E27FC236}">
                <a16:creationId xmlns:a16="http://schemas.microsoft.com/office/drawing/2014/main" id="{C24660FC-3A51-EAEB-F34C-A356FA49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182" y="5020818"/>
            <a:ext cx="684192" cy="684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B7043-0937-0C86-CE17-84DBF863B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47" y="1022146"/>
            <a:ext cx="1081047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2EACE-CEDC-2DF4-21EF-1F56AB860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31EA0C-9836-280A-5E41-FD6ACD8D9B01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71440-7D1C-17AA-C928-3C635F37E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119064"/>
            <a:ext cx="7477125" cy="777020"/>
          </a:xfrm>
        </p:spPr>
        <p:txBody>
          <a:bodyPr>
            <a:normAutofit/>
          </a:bodyPr>
          <a:lstStyle/>
          <a:p>
            <a:pPr algn="l"/>
            <a:r>
              <a:rPr lang="en-US" sz="3500" dirty="0">
                <a:latin typeface="Filicudi Solid"/>
              </a:rPr>
              <a:t>Roles of the Decision Makers Involved</a:t>
            </a:r>
            <a:endParaRPr lang="en-US" sz="35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AF6E12-43F8-6CAB-9027-BF2D7B5F94B7}"/>
              </a:ext>
            </a:extLst>
          </p:cNvPr>
          <p:cNvSpPr/>
          <p:nvPr/>
        </p:nvSpPr>
        <p:spPr>
          <a:xfrm>
            <a:off x="161162" y="5020818"/>
            <a:ext cx="2274570" cy="175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0B03D-044D-5DF7-7573-76FD47F68356}"/>
              </a:ext>
            </a:extLst>
          </p:cNvPr>
          <p:cNvSpPr/>
          <p:nvPr/>
        </p:nvSpPr>
        <p:spPr>
          <a:xfrm>
            <a:off x="10017681" y="5099987"/>
            <a:ext cx="2274570" cy="175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4441DC-69E7-71AF-A404-8BB253EC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1" y="3684840"/>
            <a:ext cx="12192000" cy="3090502"/>
          </a:xfrm>
          <a:prstGeom prst="rect">
            <a:avLst/>
          </a:prstGeom>
        </p:spPr>
      </p:pic>
      <p:pic>
        <p:nvPicPr>
          <p:cNvPr id="9" name="Picture 8" descr="A black background with colorful text&#10;&#10;AI-generated content may be incorrect.">
            <a:extLst>
              <a:ext uri="{FF2B5EF4-FFF2-40B4-BE49-F238E27FC236}">
                <a16:creationId xmlns:a16="http://schemas.microsoft.com/office/drawing/2014/main" id="{4F3948A9-1291-2221-D8A1-F7544948F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00138"/>
            <a:ext cx="4476750" cy="2581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6881B3-8BF3-0FDA-45DE-B88503EB8215}"/>
              </a:ext>
            </a:extLst>
          </p:cNvPr>
          <p:cNvSpPr txBox="1"/>
          <p:nvPr/>
        </p:nvSpPr>
        <p:spPr>
          <a:xfrm>
            <a:off x="6048375" y="1209675"/>
            <a:ext cx="4495800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01625" indent="-301625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All can play multiple roles</a:t>
            </a:r>
            <a:br>
              <a:rPr lang="en-US" sz="2400" dirty="0">
                <a:latin typeface="Arial"/>
                <a:cs typeface="Arial"/>
              </a:rPr>
            </a:br>
            <a:endParaRPr lang="en-US"/>
          </a:p>
          <a:p>
            <a:pPr marL="301625" indent="-301625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All have their own opinions</a:t>
            </a:r>
            <a:br>
              <a:rPr lang="en-US" sz="2400" dirty="0">
                <a:latin typeface="Arial"/>
                <a:cs typeface="Arial"/>
              </a:rPr>
            </a:br>
            <a:endParaRPr lang="en-US" sz="2400" dirty="0">
              <a:latin typeface="Arial"/>
              <a:cs typeface="Arial"/>
            </a:endParaRPr>
          </a:p>
          <a:p>
            <a:pPr marL="301625" indent="-301625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All are involved in the decision-making process</a:t>
            </a:r>
          </a:p>
        </p:txBody>
      </p:sp>
    </p:spTree>
    <p:extLst>
      <p:ext uri="{BB962C8B-B14F-4D97-AF65-F5344CB8AC3E}">
        <p14:creationId xmlns:p14="http://schemas.microsoft.com/office/powerpoint/2010/main" val="2979256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6D00F-A6BB-DBEA-C3B0-0BE15BD26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2EC5A-793E-CB8A-65B7-7E2A033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87" y="523462"/>
            <a:ext cx="10515600" cy="751589"/>
          </a:xfrm>
        </p:spPr>
        <p:txBody>
          <a:bodyPr/>
          <a:lstStyle/>
          <a:p>
            <a:r>
              <a:rPr lang="en-US" dirty="0">
                <a:latin typeface="Filicudi Solid"/>
              </a:rPr>
              <a:t>Roles of Decision Makers 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FB6F33-B737-C9BC-39F3-600C99E1B0FE}"/>
              </a:ext>
            </a:extLst>
          </p:cNvPr>
          <p:cNvSpPr/>
          <p:nvPr/>
        </p:nvSpPr>
        <p:spPr>
          <a:xfrm>
            <a:off x="693007" y="1279659"/>
            <a:ext cx="9850619" cy="44426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E789D-0B9E-88C5-4620-D220D7ED5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92" y="2062822"/>
            <a:ext cx="6676941" cy="28089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07299"/>
                </a:solidFill>
                <a:latin typeface="Arial"/>
                <a:cs typeface="Arial"/>
              </a:rPr>
              <a:t>Role: </a:t>
            </a:r>
            <a:r>
              <a:rPr lang="en-US" sz="2600" dirty="0">
                <a:solidFill>
                  <a:srgbClr val="007299"/>
                </a:solidFill>
                <a:latin typeface="Arial"/>
                <a:cs typeface="Arial"/>
              </a:rPr>
              <a:t>The Primary Decision Maker – Only 1</a:t>
            </a:r>
            <a:endParaRPr lang="en-US" dirty="0"/>
          </a:p>
          <a:p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Gives final approval to award</a:t>
            </a:r>
            <a:endParaRPr lang="en-US" sz="2000"/>
          </a:p>
          <a:p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Controls expenditure and release of funds</a:t>
            </a:r>
            <a:endParaRPr lang="en-US" sz="2000"/>
          </a:p>
          <a:p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Has discretionary use of resources</a:t>
            </a:r>
            <a:endParaRPr lang="en-US" sz="2000"/>
          </a:p>
          <a:p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Has veto power</a:t>
            </a:r>
            <a:endParaRPr lang="en-US" sz="2000"/>
          </a:p>
          <a:p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Can say Yes (and make it happen)</a:t>
            </a:r>
            <a:endParaRPr lang="en-US" sz="2000" dirty="0"/>
          </a:p>
          <a:p>
            <a:endParaRPr lang="en-US" sz="2600" dirty="0">
              <a:solidFill>
                <a:srgbClr val="007299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dirty="0">
              <a:solidFill>
                <a:srgbClr val="000000"/>
              </a:solidFill>
              <a:latin typeface="Aptos" panose="02110004020202020204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C3DC67-2A9B-3E1C-62FC-F7DD6120702D}"/>
              </a:ext>
            </a:extLst>
          </p:cNvPr>
          <p:cNvSpPr txBox="1"/>
          <p:nvPr/>
        </p:nvSpPr>
        <p:spPr>
          <a:xfrm>
            <a:off x="944091" y="4872841"/>
            <a:ext cx="959953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7299"/>
                </a:solidFill>
                <a:latin typeface="Arial"/>
                <a:cs typeface="Segoe UI"/>
              </a:rPr>
              <a:t>Focus: 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Segoe UI"/>
              </a:rPr>
              <a:t>Bottom line and impact on organization</a:t>
            </a:r>
            <a:r>
              <a:rPr lang="en-US" sz="2400" dirty="0">
                <a:latin typeface="Arial"/>
                <a:cs typeface="Segoe UI"/>
              </a:rPr>
              <a:t>​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/>
                <a:cs typeface="Segoe UI"/>
              </a:rPr>
              <a:t>Asks: </a:t>
            </a:r>
            <a:r>
              <a:rPr lang="en-US" sz="2400" i="1" dirty="0">
                <a:solidFill>
                  <a:srgbClr val="002060"/>
                </a:solidFill>
                <a:latin typeface="Arial"/>
                <a:cs typeface="Segoe UI"/>
              </a:rPr>
              <a:t>”Is this the right firm to deliver meaningful impact and value?</a:t>
            </a:r>
          </a:p>
        </p:txBody>
      </p:sp>
      <p:pic>
        <p:nvPicPr>
          <p:cNvPr id="8" name="Picture 7" descr="A hand holding a marker and writing on a white board&#10;&#10;AI-generated content may be incorrect.">
            <a:extLst>
              <a:ext uri="{FF2B5EF4-FFF2-40B4-BE49-F238E27FC236}">
                <a16:creationId xmlns:a16="http://schemas.microsoft.com/office/drawing/2014/main" id="{07593B4B-08F9-24A9-BBAB-A1DD6C33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74" t="11511" r="10345" b="3957"/>
          <a:stretch>
            <a:fillRect/>
          </a:stretch>
        </p:blipFill>
        <p:spPr>
          <a:xfrm>
            <a:off x="7319467" y="2398567"/>
            <a:ext cx="3748488" cy="2327689"/>
          </a:xfrm>
          <a:prstGeom prst="rect">
            <a:avLst/>
          </a:prstGeom>
        </p:spPr>
      </p:pic>
      <p:pic>
        <p:nvPicPr>
          <p:cNvPr id="9" name="Picture 8" descr="A blue stamp with text on it&#10;&#10;AI-generated content may be incorrect.">
            <a:extLst>
              <a:ext uri="{FF2B5EF4-FFF2-40B4-BE49-F238E27FC236}">
                <a16:creationId xmlns:a16="http://schemas.microsoft.com/office/drawing/2014/main" id="{DA50D6EA-556C-28D3-C3A2-139BA517C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787" y="2588140"/>
            <a:ext cx="2030063" cy="1840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12B681-80CC-F398-CE63-4B72D05DFD02}"/>
              </a:ext>
            </a:extLst>
          </p:cNvPr>
          <p:cNvSpPr txBox="1"/>
          <p:nvPr/>
        </p:nvSpPr>
        <p:spPr>
          <a:xfrm>
            <a:off x="934192" y="1270660"/>
            <a:ext cx="290153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Filicudi Solid"/>
              </a:rPr>
              <a:t>The Power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64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3914A-CF1B-68B6-DE77-5A710AFBE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8676B6-48DD-2D9C-5EE4-55503B92F00D}"/>
              </a:ext>
            </a:extLst>
          </p:cNvPr>
          <p:cNvSpPr/>
          <p:nvPr/>
        </p:nvSpPr>
        <p:spPr>
          <a:xfrm>
            <a:off x="693007" y="1418204"/>
            <a:ext cx="9850619" cy="44426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97DA4-CF98-1A52-926F-432940A17FA5}"/>
              </a:ext>
            </a:extLst>
          </p:cNvPr>
          <p:cNvSpPr txBox="1"/>
          <p:nvPr/>
        </p:nvSpPr>
        <p:spPr>
          <a:xfrm>
            <a:off x="944091" y="5031179"/>
            <a:ext cx="798813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7299"/>
                </a:solidFill>
                <a:latin typeface="Arial"/>
                <a:cs typeface="Arial"/>
              </a:rPr>
              <a:t>Focus: 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Match specifications in their areas of expertise</a:t>
            </a:r>
            <a:endParaRPr lang="en-US" dirty="0"/>
          </a:p>
          <a:p>
            <a:r>
              <a:rPr lang="en-US" sz="2400" b="1" dirty="0">
                <a:solidFill>
                  <a:srgbClr val="B44C36"/>
                </a:solidFill>
                <a:latin typeface="Arial"/>
                <a:cs typeface="Arial"/>
              </a:rPr>
              <a:t>Asks: </a:t>
            </a:r>
            <a:r>
              <a:rPr lang="en-US" sz="2400" i="1" dirty="0">
                <a:solidFill>
                  <a:srgbClr val="B44C36"/>
                </a:solidFill>
                <a:latin typeface="Arial"/>
                <a:cs typeface="Arial"/>
              </a:rPr>
              <a:t>”Does this meet the specified criteria?”</a:t>
            </a:r>
            <a:endParaRPr lang="en-US" dirty="0">
              <a:solidFill>
                <a:srgbClr val="B44C36"/>
              </a:solidFill>
              <a:cs typeface="Arial"/>
            </a:endParaRPr>
          </a:p>
        </p:txBody>
      </p:sp>
      <p:pic>
        <p:nvPicPr>
          <p:cNvPr id="4" name="Picture 3" descr="A gate with a blue stamp&#10;&#10;AI-generated content may be incorrect.">
            <a:extLst>
              <a:ext uri="{FF2B5EF4-FFF2-40B4-BE49-F238E27FC236}">
                <a16:creationId xmlns:a16="http://schemas.microsoft.com/office/drawing/2014/main" id="{7B77A3B0-AF54-0B5D-4113-9F8AD6540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834" y="2314204"/>
            <a:ext cx="4089319" cy="22295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8B84CA7-CE12-B207-7B5B-FBFF07BDDE7E}"/>
              </a:ext>
            </a:extLst>
          </p:cNvPr>
          <p:cNvSpPr txBox="1">
            <a:spLocks/>
          </p:cNvSpPr>
          <p:nvPr/>
        </p:nvSpPr>
        <p:spPr>
          <a:xfrm>
            <a:off x="363187" y="523462"/>
            <a:ext cx="105156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Roles of Decision Makers 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968944-9B5A-1D5D-830F-75FB4DC7F086}"/>
              </a:ext>
            </a:extLst>
          </p:cNvPr>
          <p:cNvSpPr txBox="1"/>
          <p:nvPr/>
        </p:nvSpPr>
        <p:spPr>
          <a:xfrm>
            <a:off x="934192" y="1270660"/>
            <a:ext cx="466304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B44C36"/>
                </a:solidFill>
                <a:latin typeface="Filicudi Solid"/>
              </a:rPr>
              <a:t>The Administrative</a:t>
            </a:r>
            <a:endParaRPr lang="en-US" dirty="0">
              <a:solidFill>
                <a:srgbClr val="B44C36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4F267A3-ED1E-AD9C-FD5F-BB7ED3DC55D0}"/>
              </a:ext>
            </a:extLst>
          </p:cNvPr>
          <p:cNvSpPr txBox="1">
            <a:spLocks/>
          </p:cNvSpPr>
          <p:nvPr/>
        </p:nvSpPr>
        <p:spPr>
          <a:xfrm>
            <a:off x="939892" y="2043030"/>
            <a:ext cx="6676941" cy="2987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400" b="1" kern="1200" dirty="0">
                <a:solidFill>
                  <a:srgbClr val="007299"/>
                </a:solidFill>
                <a:latin typeface="Arial"/>
                <a:ea typeface="+mn-ea"/>
                <a:cs typeface="Arial"/>
              </a:rPr>
              <a:t>Role: </a:t>
            </a:r>
            <a:r>
              <a:rPr lang="en-US" sz="2400" kern="1200" dirty="0">
                <a:solidFill>
                  <a:srgbClr val="007299"/>
                </a:solidFill>
                <a:latin typeface="Arial"/>
                <a:ea typeface="+mn-ea"/>
                <a:cs typeface="Arial"/>
              </a:rPr>
              <a:t>Screens out. Often there may be many.</a:t>
            </a:r>
            <a:endParaRPr lang="en-US" dirty="0">
              <a:ea typeface="+mn-ea"/>
            </a:endParaRPr>
          </a:p>
          <a:p>
            <a:pPr marL="301625" indent="-301625" algn="l" rtl="0">
              <a:buFont typeface="Arial"/>
              <a:buChar char="•"/>
            </a:pPr>
            <a:r>
              <a:rPr lang="en-US" sz="1800" kern="1200" dirty="0">
                <a:latin typeface="Arial"/>
                <a:ea typeface="+mn-ea"/>
                <a:cs typeface="Arial"/>
              </a:rPr>
              <a:t>They establish the specs of what it’s to be </a:t>
            </a:r>
            <a:br>
              <a:rPr lang="en-US" sz="1800" kern="1200" dirty="0">
                <a:latin typeface="Arial"/>
                <a:cs typeface="Arial"/>
              </a:rPr>
            </a:br>
            <a:r>
              <a:rPr lang="en-US" sz="1800" kern="1200" dirty="0">
                <a:latin typeface="Arial"/>
                <a:ea typeface="+mn-ea"/>
                <a:cs typeface="Arial"/>
              </a:rPr>
              <a:t>and the regulations</a:t>
            </a:r>
            <a:endParaRPr lang="en-US" sz="1800" kern="1200" dirty="0">
              <a:latin typeface="Arial"/>
              <a:cs typeface="Arial"/>
            </a:endParaRPr>
          </a:p>
          <a:p>
            <a:pPr marL="301625" indent="-301625" algn="l" rtl="0">
              <a:buFont typeface="Arial"/>
              <a:buChar char="•"/>
            </a:pPr>
            <a:r>
              <a:rPr lang="en-US" sz="1800" kern="1200" dirty="0">
                <a:latin typeface="Arial"/>
                <a:ea typeface="+mn-ea"/>
                <a:cs typeface="Arial"/>
              </a:rPr>
              <a:t>Judge measurable, quantifiable aspects of your proposal</a:t>
            </a:r>
            <a:endParaRPr lang="en-US" sz="1800" kern="1200" dirty="0">
              <a:latin typeface="Arial"/>
              <a:cs typeface="Arial"/>
            </a:endParaRPr>
          </a:p>
          <a:p>
            <a:pPr marL="301625" indent="-301625" algn="l" rtl="0">
              <a:buFont typeface="Arial"/>
              <a:buChar char="•"/>
            </a:pPr>
            <a:r>
              <a:rPr lang="en-US" sz="1800" kern="1200" dirty="0">
                <a:latin typeface="Arial"/>
                <a:ea typeface="+mn-ea"/>
                <a:cs typeface="Arial"/>
              </a:rPr>
              <a:t>Gatekeepers</a:t>
            </a:r>
            <a:endParaRPr lang="en-US" sz="1800" kern="1200" dirty="0">
              <a:latin typeface="Arial"/>
              <a:cs typeface="Arial"/>
            </a:endParaRPr>
          </a:p>
          <a:p>
            <a:pPr marL="301625" indent="-301625" algn="l" rtl="0">
              <a:buFont typeface="Arial"/>
              <a:buChar char="•"/>
            </a:pPr>
            <a:r>
              <a:rPr lang="en-US" sz="1800" kern="1200" dirty="0">
                <a:latin typeface="Arial"/>
                <a:ea typeface="+mn-ea"/>
                <a:cs typeface="Arial"/>
              </a:rPr>
              <a:t>Cannot give final approval</a:t>
            </a:r>
            <a:endParaRPr lang="en-US" sz="1800" kern="1200" dirty="0">
              <a:latin typeface="Arial"/>
              <a:cs typeface="Arial"/>
            </a:endParaRPr>
          </a:p>
          <a:p>
            <a:pPr marL="301625" indent="-301625" algn="l" rtl="0">
              <a:buFont typeface="Arial"/>
              <a:buChar char="•"/>
            </a:pPr>
            <a:r>
              <a:rPr lang="en-US" sz="1800" kern="1200" dirty="0">
                <a:latin typeface="Arial"/>
                <a:ea typeface="+mn-ea"/>
                <a:cs typeface="Arial"/>
              </a:rPr>
              <a:t>Can veto based on specs</a:t>
            </a:r>
            <a:endParaRPr lang="en-US" sz="1800" dirty="0">
              <a:latin typeface="Aptos" panose="021100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930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509D7-51B3-180A-753E-8367B1D17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A935C7-B411-33B4-1413-7B0F605EA677}"/>
              </a:ext>
            </a:extLst>
          </p:cNvPr>
          <p:cNvSpPr/>
          <p:nvPr/>
        </p:nvSpPr>
        <p:spPr>
          <a:xfrm>
            <a:off x="693007" y="1418204"/>
            <a:ext cx="9850619" cy="44426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C965A-5870-24AA-88E8-329E2271D6E1}"/>
              </a:ext>
            </a:extLst>
          </p:cNvPr>
          <p:cNvSpPr txBox="1"/>
          <p:nvPr/>
        </p:nvSpPr>
        <p:spPr>
          <a:xfrm>
            <a:off x="944091" y="5031179"/>
            <a:ext cx="798813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7299"/>
                </a:solidFill>
                <a:latin typeface="Arial"/>
                <a:cs typeface="Arial"/>
              </a:rPr>
              <a:t>Focus: </a:t>
            </a:r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The job to be done</a:t>
            </a:r>
            <a:endParaRPr lang="en-US" dirty="0">
              <a:solidFill>
                <a:srgbClr val="B44C36"/>
              </a:solidFill>
            </a:endParaRPr>
          </a:p>
          <a:p>
            <a:r>
              <a:rPr lang="en-US" sz="2400" b="1" dirty="0">
                <a:solidFill>
                  <a:srgbClr val="46B1E1"/>
                </a:solidFill>
                <a:latin typeface="Arial"/>
                <a:cs typeface="Arial"/>
              </a:rPr>
              <a:t>Asks: </a:t>
            </a:r>
            <a:r>
              <a:rPr lang="en-US" sz="2400" i="1" dirty="0">
                <a:solidFill>
                  <a:srgbClr val="46B1E1"/>
                </a:solidFill>
                <a:latin typeface="Arial"/>
                <a:cs typeface="Arial"/>
              </a:rPr>
              <a:t>” How does this impact my job responsibilities?”</a:t>
            </a:r>
            <a:endParaRPr lang="en-US">
              <a:solidFill>
                <a:srgbClr val="46B1E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F56CD4-5395-CF4B-748D-80F97481E589}"/>
              </a:ext>
            </a:extLst>
          </p:cNvPr>
          <p:cNvSpPr txBox="1">
            <a:spLocks/>
          </p:cNvSpPr>
          <p:nvPr/>
        </p:nvSpPr>
        <p:spPr>
          <a:xfrm>
            <a:off x="363187" y="523462"/>
            <a:ext cx="105156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Roles of Decision Makers 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1F78B6-2338-892F-A8F9-03502DC197EE}"/>
              </a:ext>
            </a:extLst>
          </p:cNvPr>
          <p:cNvSpPr txBox="1"/>
          <p:nvPr/>
        </p:nvSpPr>
        <p:spPr>
          <a:xfrm>
            <a:off x="934192" y="1270660"/>
            <a:ext cx="466304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Filicudi Solid"/>
              </a:rPr>
              <a:t>The Functional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5128AD-BAA1-91FE-C8D8-5083741B5C81}"/>
              </a:ext>
            </a:extLst>
          </p:cNvPr>
          <p:cNvSpPr txBox="1">
            <a:spLocks/>
          </p:cNvSpPr>
          <p:nvPr/>
        </p:nvSpPr>
        <p:spPr>
          <a:xfrm>
            <a:off x="939892" y="2043030"/>
            <a:ext cx="6676941" cy="2987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kern="1200" dirty="0">
                <a:solidFill>
                  <a:srgbClr val="007299"/>
                </a:solidFill>
                <a:latin typeface="Arial"/>
                <a:ea typeface="+mn-ea"/>
                <a:cs typeface="Arial"/>
              </a:rPr>
              <a:t>Role: </a:t>
            </a:r>
            <a:r>
              <a:rPr lang="en-US" sz="2400" dirty="0">
                <a:solidFill>
                  <a:srgbClr val="007299"/>
                </a:solidFill>
                <a:latin typeface="Arial"/>
                <a:cs typeface="Arial"/>
              </a:rPr>
              <a:t>Judges impact on job performance</a:t>
            </a:r>
            <a:r>
              <a:rPr lang="en-US" sz="2400" kern="1200" dirty="0">
                <a:solidFill>
                  <a:srgbClr val="007299"/>
                </a:solidFill>
                <a:latin typeface="Arial"/>
                <a:ea typeface="+mn-ea"/>
                <a:cs typeface="Arial"/>
              </a:rPr>
              <a:t>. </a:t>
            </a:r>
            <a:r>
              <a:rPr lang="en-US" sz="2400" dirty="0">
                <a:solidFill>
                  <a:srgbClr val="007299"/>
                </a:solidFill>
                <a:latin typeface="Arial"/>
                <a:cs typeface="Arial"/>
              </a:rPr>
              <a:t>There often are </a:t>
            </a:r>
            <a:r>
              <a:rPr lang="en-US" sz="2400" kern="1200" dirty="0">
                <a:solidFill>
                  <a:srgbClr val="007299"/>
                </a:solidFill>
                <a:latin typeface="Arial"/>
                <a:ea typeface="+mn-ea"/>
                <a:cs typeface="Arial"/>
              </a:rPr>
              <a:t>many.</a:t>
            </a:r>
            <a:endParaRPr lang="en-US" dirty="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 kern="1200" dirty="0">
                <a:solidFill>
                  <a:srgbClr val="404040"/>
                </a:solidFill>
                <a:latin typeface="Arial"/>
                <a:ea typeface="+mn-ea"/>
                <a:cs typeface="Arial"/>
              </a:rPr>
              <a:t>They </a:t>
            </a: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use </a:t>
            </a:r>
            <a:r>
              <a:rPr lang="en-US" sz="2000" kern="1200" dirty="0">
                <a:solidFill>
                  <a:srgbClr val="404040"/>
                </a:solidFill>
                <a:latin typeface="Arial"/>
                <a:ea typeface="+mn-ea"/>
                <a:cs typeface="Arial"/>
              </a:rPr>
              <a:t>the </a:t>
            </a: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services or may oversee</a:t>
            </a:r>
            <a:r>
              <a:rPr lang="en-US" sz="2000" kern="1200" dirty="0">
                <a:solidFill>
                  <a:srgbClr val="40404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those that do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Personal because they will live with your solution – important group not </a:t>
            </a:r>
            <a:r>
              <a:rPr lang="en-US" sz="2000" kern="1200" dirty="0">
                <a:solidFill>
                  <a:srgbClr val="404040"/>
                </a:solidFill>
                <a:latin typeface="Arial"/>
                <a:ea typeface="+mn-ea"/>
                <a:cs typeface="Arial"/>
              </a:rPr>
              <a:t>to </a:t>
            </a: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ignore </a:t>
            </a:r>
            <a:endParaRPr lang="en-US" sz="2000"/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Direct link between their success </a:t>
            </a:r>
            <a:r>
              <a:rPr lang="en-US" sz="2000" kern="1200" dirty="0">
                <a:solidFill>
                  <a:srgbClr val="404040"/>
                </a:solidFill>
                <a:latin typeface="Arial"/>
                <a:ea typeface="+mn-ea"/>
                <a:cs typeface="Arial"/>
              </a:rPr>
              <a:t>and the </a:t>
            </a: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success </a:t>
            </a:r>
            <a:r>
              <a:rPr lang="en-US" sz="2000" kern="1200" dirty="0">
                <a:solidFill>
                  <a:srgbClr val="404040"/>
                </a:solidFill>
                <a:latin typeface="Arial"/>
                <a:ea typeface="+mn-ea"/>
                <a:cs typeface="Arial"/>
              </a:rPr>
              <a:t>of your </a:t>
            </a: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product, services or solution</a:t>
            </a:r>
            <a:endParaRPr lang="en-US" sz="2000" dirty="0"/>
          </a:p>
        </p:txBody>
      </p:sp>
      <p:pic>
        <p:nvPicPr>
          <p:cNvPr id="2" name="Picture 1" descr="A person pointing at a graph&#10;&#10;AI-generated content may be incorrect.">
            <a:extLst>
              <a:ext uri="{FF2B5EF4-FFF2-40B4-BE49-F238E27FC236}">
                <a16:creationId xmlns:a16="http://schemas.microsoft.com/office/drawing/2014/main" id="{458C3D6F-D640-B65B-B8F7-3A93F667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052" y="1712026"/>
            <a:ext cx="3750624" cy="375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2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E7875-D82A-3E23-D4F5-3B14DE8EC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B6676C-55EF-52C2-2850-300C7D746E93}"/>
              </a:ext>
            </a:extLst>
          </p:cNvPr>
          <p:cNvSpPr/>
          <p:nvPr/>
        </p:nvSpPr>
        <p:spPr>
          <a:xfrm>
            <a:off x="693007" y="1418204"/>
            <a:ext cx="9850619" cy="44426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A403D-35B3-A14C-3B43-4845F8B1C058}"/>
              </a:ext>
            </a:extLst>
          </p:cNvPr>
          <p:cNvSpPr txBox="1"/>
          <p:nvPr/>
        </p:nvSpPr>
        <p:spPr>
          <a:xfrm>
            <a:off x="934195" y="3784270"/>
            <a:ext cx="798813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7299"/>
                </a:solidFill>
                <a:latin typeface="Arial"/>
                <a:cs typeface="Arial"/>
              </a:rPr>
              <a:t>Focus: </a:t>
            </a:r>
            <a:r>
              <a:rPr lang="en-US" sz="2400">
                <a:solidFill>
                  <a:srgbClr val="404040"/>
                </a:solidFill>
                <a:latin typeface="Arial"/>
                <a:cs typeface="Arial"/>
              </a:rPr>
              <a:t>Your success with this proposal</a:t>
            </a:r>
            <a:endParaRPr lang="en-US"/>
          </a:p>
          <a:p>
            <a:r>
              <a:rPr lang="en-US" sz="2400" b="1" dirty="0">
                <a:solidFill>
                  <a:srgbClr val="DEB331"/>
                </a:solidFill>
                <a:latin typeface="Arial"/>
                <a:cs typeface="Arial"/>
              </a:rPr>
              <a:t>Asks: </a:t>
            </a:r>
            <a:r>
              <a:rPr lang="en-US" sz="2400" i="1" dirty="0">
                <a:solidFill>
                  <a:srgbClr val="DEB331"/>
                </a:solidFill>
                <a:latin typeface="Arial"/>
                <a:cs typeface="Arial"/>
              </a:rPr>
              <a:t>” How can we make this happen?”</a:t>
            </a:r>
            <a:endParaRPr lang="en-US" dirty="0">
              <a:solidFill>
                <a:srgbClr val="DEB33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C35F7F-1613-9717-D3C4-EDE1A687CF6D}"/>
              </a:ext>
            </a:extLst>
          </p:cNvPr>
          <p:cNvSpPr txBox="1">
            <a:spLocks/>
          </p:cNvSpPr>
          <p:nvPr/>
        </p:nvSpPr>
        <p:spPr>
          <a:xfrm>
            <a:off x="363187" y="523462"/>
            <a:ext cx="105156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Roles of Decision Makers 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013430-DEA8-A5BF-0770-90C445496E46}"/>
              </a:ext>
            </a:extLst>
          </p:cNvPr>
          <p:cNvSpPr txBox="1"/>
          <p:nvPr/>
        </p:nvSpPr>
        <p:spPr>
          <a:xfrm>
            <a:off x="934192" y="1270660"/>
            <a:ext cx="466304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DEB331"/>
                </a:solidFill>
                <a:latin typeface="Filicudi Solid"/>
              </a:rPr>
              <a:t>The Coach</a:t>
            </a:r>
            <a:endParaRPr lang="en-US" dirty="0">
              <a:solidFill>
                <a:srgbClr val="DEB331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8D1FCBF-377D-786E-8A31-50BDF1BECACD}"/>
              </a:ext>
            </a:extLst>
          </p:cNvPr>
          <p:cNvSpPr txBox="1">
            <a:spLocks/>
          </p:cNvSpPr>
          <p:nvPr/>
        </p:nvSpPr>
        <p:spPr>
          <a:xfrm>
            <a:off x="939892" y="2043030"/>
            <a:ext cx="6676941" cy="1858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kern="1200" dirty="0">
                <a:solidFill>
                  <a:srgbClr val="007299"/>
                </a:solidFill>
                <a:latin typeface="Arial"/>
                <a:ea typeface="+mn-ea"/>
                <a:cs typeface="Arial"/>
              </a:rPr>
              <a:t>Role: </a:t>
            </a:r>
            <a:r>
              <a:rPr lang="en-US" sz="2400" dirty="0">
                <a:solidFill>
                  <a:srgbClr val="007299"/>
                </a:solidFill>
                <a:latin typeface="Arial"/>
                <a:cs typeface="Arial"/>
              </a:rPr>
              <a:t>Acts as a guide for this sale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Wants ONLY your solution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You have credibility with this individual</a:t>
            </a:r>
            <a:endParaRPr lang="en-US" sz="2000"/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S/He has credibility with other decision-makers</a:t>
            </a:r>
            <a:endParaRPr lang="en-US" sz="2000" dirty="0"/>
          </a:p>
          <a:p>
            <a:pPr>
              <a:buFont typeface="Arial"/>
              <a:buChar char="•"/>
            </a:pPr>
            <a:endParaRPr lang="en-US" sz="20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54C83-8EE5-C449-555A-8C1F88B34B12}"/>
              </a:ext>
            </a:extLst>
          </p:cNvPr>
          <p:cNvSpPr txBox="1"/>
          <p:nvPr/>
        </p:nvSpPr>
        <p:spPr>
          <a:xfrm>
            <a:off x="934192" y="4853049"/>
            <a:ext cx="823553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Coaches can be internal or external to a client organization.</a:t>
            </a:r>
          </a:p>
          <a:p>
            <a:r>
              <a:rPr lang="en-US" sz="2400" dirty="0">
                <a:latin typeface="Arial"/>
                <a:cs typeface="Arial"/>
              </a:rPr>
              <a:t>They can be teaming partners or fellow employees.</a:t>
            </a:r>
          </a:p>
        </p:txBody>
      </p:sp>
      <p:pic>
        <p:nvPicPr>
          <p:cNvPr id="4" name="Picture 3" descr="A hand writing on a chalkboard&#10;&#10;AI-generated content may be incorrect.">
            <a:extLst>
              <a:ext uri="{FF2B5EF4-FFF2-40B4-BE49-F238E27FC236}">
                <a16:creationId xmlns:a16="http://schemas.microsoft.com/office/drawing/2014/main" id="{E632B620-5A85-40D2-4E92-76E67A940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462" y="1421761"/>
            <a:ext cx="3405621" cy="2579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0E18A2-60D3-0885-BF2F-8D33DBF4C78B}"/>
              </a:ext>
            </a:extLst>
          </p:cNvPr>
          <p:cNvSpPr txBox="1"/>
          <p:nvPr/>
        </p:nvSpPr>
        <p:spPr>
          <a:xfrm>
            <a:off x="486918" y="6297485"/>
            <a:ext cx="6094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Share your Opportunity Plan with your coach!</a:t>
            </a:r>
          </a:p>
        </p:txBody>
      </p:sp>
    </p:spTree>
    <p:extLst>
      <p:ext uri="{BB962C8B-B14F-4D97-AF65-F5344CB8AC3E}">
        <p14:creationId xmlns:p14="http://schemas.microsoft.com/office/powerpoint/2010/main" val="570029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A8A0-A9D0-B5F5-A907-16613120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latin typeface="Filicudi Solid"/>
              </a:rPr>
              <a:t>Degree of Influence &amp; Internal Contact(s)</a:t>
            </a:r>
            <a:endParaRPr lang="en-US" sz="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322A0-C897-42F5-3AF0-D25401B0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645" y="2390461"/>
            <a:ext cx="7992209" cy="3024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7299"/>
                </a:solidFill>
                <a:latin typeface="Arial"/>
                <a:cs typeface="Arial"/>
              </a:rPr>
              <a:t>Degree of Influence</a:t>
            </a:r>
            <a:endParaRPr lang="en-US" dirty="0"/>
          </a:p>
          <a:p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Varies for each project/sale (H,M,L)  </a:t>
            </a:r>
            <a:b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C00000"/>
                </a:solidFill>
                <a:latin typeface="Arial"/>
                <a:cs typeface="Arial"/>
              </a:rPr>
              <a:t>If Unknown…</a:t>
            </a:r>
            <a:endParaRPr lang="en-US" sz="2000">
              <a:solidFill>
                <a:srgbClr val="C00000"/>
              </a:solidFill>
            </a:endParaRPr>
          </a:p>
          <a:p>
            <a:pPr marL="0" indent="0">
              <a:buNone/>
            </a:pPr>
            <a:br>
              <a:rPr lang="en-US" sz="2400" dirty="0">
                <a:solidFill>
                  <a:srgbClr val="007299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rgbClr val="007299"/>
                </a:solidFill>
                <a:latin typeface="Arial"/>
                <a:cs typeface="Arial"/>
              </a:rPr>
              <a:t>Internal Contact(s)</a:t>
            </a:r>
            <a:endParaRPr lang="en-US" dirty="0"/>
          </a:p>
          <a:p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Team sport</a:t>
            </a:r>
            <a:endParaRPr lang="en-US" sz="2000"/>
          </a:p>
          <a:p>
            <a:r>
              <a:rPr lang="en-US" sz="2000" dirty="0">
                <a:solidFill>
                  <a:srgbClr val="404040"/>
                </a:solidFill>
                <a:latin typeface="Arial"/>
                <a:cs typeface="Arial"/>
              </a:rPr>
              <a:t>Rely on your internal coworkers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3" descr="A red flag on a pole&#10;&#10;AI-generated content may be incorrect.">
            <a:extLst>
              <a:ext uri="{FF2B5EF4-FFF2-40B4-BE49-F238E27FC236}">
                <a16:creationId xmlns:a16="http://schemas.microsoft.com/office/drawing/2014/main" id="{870E338D-A617-0C8A-A586-25B46502F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599" y="3152905"/>
            <a:ext cx="386089" cy="395614"/>
          </a:xfrm>
          <a:prstGeom prst="rect">
            <a:avLst/>
          </a:prstGeom>
        </p:spPr>
      </p:pic>
      <p:pic>
        <p:nvPicPr>
          <p:cNvPr id="6" name="Picture 5" descr="A group of people putting their hands together&#10;&#10;AI-generated content may be incorrect.">
            <a:extLst>
              <a:ext uri="{FF2B5EF4-FFF2-40B4-BE49-F238E27FC236}">
                <a16:creationId xmlns:a16="http://schemas.microsoft.com/office/drawing/2014/main" id="{8F222A1A-9BBA-37C0-E8D8-C4FD9C969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108" y="1979503"/>
            <a:ext cx="3002333" cy="289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82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C35AD-3430-701F-E8AB-8A0752E26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01B208-A923-330B-A82D-368C4796ACAB}"/>
              </a:ext>
            </a:extLst>
          </p:cNvPr>
          <p:cNvSpPr/>
          <p:nvPr/>
        </p:nvSpPr>
        <p:spPr>
          <a:xfrm>
            <a:off x="693007" y="1418204"/>
            <a:ext cx="9850619" cy="44426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D78687-9CC0-B8E9-BFF6-51A2B98D6974}"/>
              </a:ext>
            </a:extLst>
          </p:cNvPr>
          <p:cNvSpPr txBox="1">
            <a:spLocks/>
          </p:cNvSpPr>
          <p:nvPr/>
        </p:nvSpPr>
        <p:spPr>
          <a:xfrm>
            <a:off x="363187" y="815736"/>
            <a:ext cx="105156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Factors Impacting Key Players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A2E4D6-A803-B230-7679-69153DA9300D}"/>
              </a:ext>
            </a:extLst>
          </p:cNvPr>
          <p:cNvSpPr txBox="1">
            <a:spLocks/>
          </p:cNvSpPr>
          <p:nvPr/>
        </p:nvSpPr>
        <p:spPr>
          <a:xfrm>
            <a:off x="689372" y="1562866"/>
            <a:ext cx="8900310" cy="4478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Project Reason – Why do they want this project?</a:t>
            </a:r>
            <a:endParaRPr lang="en-US" dirty="0"/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Boss said to do it!</a:t>
            </a:r>
            <a:endParaRPr lang="en-US" sz="1600" dirty="0"/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Self-promotion or survival - It’s my job!</a:t>
            </a:r>
            <a:endParaRPr lang="en-US" dirty="0"/>
          </a:p>
          <a:p>
            <a:pPr marL="342900" indent="-342900"/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Expected Results– What outcomes do they want and how do they want it done?</a:t>
            </a:r>
            <a:endParaRPr lang="en-US" dirty="0"/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What is considered success</a:t>
            </a:r>
            <a:endParaRPr lang="en-US" dirty="0"/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On budget or by set date</a:t>
            </a:r>
            <a:endParaRPr lang="en-US" dirty="0"/>
          </a:p>
          <a:p>
            <a:pPr marL="342900" indent="-342900"/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Key Issues – What problem are they trying to solve?</a:t>
            </a:r>
            <a:endParaRPr lang="en-US" dirty="0"/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Measurable, tangible, quantifiable, benefits and features that this person wants </a:t>
            </a:r>
            <a:endParaRPr lang="en-US" dirty="0"/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Performance – Easy to operate, easy to manage, low maintenance</a:t>
            </a:r>
            <a:endParaRPr lang="en-US" dirty="0"/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Technical Scope – Completed in 300 days, $50,000 budget, 4 Pumps</a:t>
            </a:r>
            <a:endParaRPr lang="en-US" dirty="0"/>
          </a:p>
          <a:p>
            <a:pPr>
              <a:buFont typeface="Arial"/>
              <a:buChar char="•"/>
            </a:pPr>
            <a:endParaRPr lang="en-US" sz="20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B18BD-6E50-41EE-103D-3738FE976988}"/>
              </a:ext>
            </a:extLst>
          </p:cNvPr>
          <p:cNvSpPr txBox="1"/>
          <p:nvPr/>
        </p:nvSpPr>
        <p:spPr>
          <a:xfrm>
            <a:off x="4265112" y="3263030"/>
            <a:ext cx="25239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If Unknown…</a:t>
            </a:r>
          </a:p>
        </p:txBody>
      </p:sp>
      <p:pic>
        <p:nvPicPr>
          <p:cNvPr id="8" name="Picture 7" descr="A red flag on a pole&#10;&#10;AI-generated content may be incorrect.">
            <a:extLst>
              <a:ext uri="{FF2B5EF4-FFF2-40B4-BE49-F238E27FC236}">
                <a16:creationId xmlns:a16="http://schemas.microsoft.com/office/drawing/2014/main" id="{489AC93D-38E0-8984-2CBE-36FEEB5B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900" y="3267727"/>
            <a:ext cx="271268" cy="2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0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99EDC-11F2-0E5E-E85B-AFA063C24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54C371-31A3-43B8-5799-06A7CAE97E3F}"/>
              </a:ext>
            </a:extLst>
          </p:cNvPr>
          <p:cNvSpPr/>
          <p:nvPr/>
        </p:nvSpPr>
        <p:spPr>
          <a:xfrm>
            <a:off x="1068787" y="1564341"/>
            <a:ext cx="9485277" cy="3785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086E02-7043-34DE-ABCD-9B103C11E2DF}"/>
              </a:ext>
            </a:extLst>
          </p:cNvPr>
          <p:cNvSpPr txBox="1">
            <a:spLocks/>
          </p:cNvSpPr>
          <p:nvPr/>
        </p:nvSpPr>
        <p:spPr>
          <a:xfrm>
            <a:off x="363187" y="815736"/>
            <a:ext cx="105156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Other Information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A222B6A-8A57-F254-F22B-CEA9254A82C2}"/>
              </a:ext>
            </a:extLst>
          </p:cNvPr>
          <p:cNvSpPr txBox="1">
            <a:spLocks/>
          </p:cNvSpPr>
          <p:nvPr/>
        </p:nvSpPr>
        <p:spPr>
          <a:xfrm>
            <a:off x="647619" y="1928208"/>
            <a:ext cx="9307405" cy="4478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Relationship Background – How well do we know them?</a:t>
            </a:r>
            <a:endParaRPr lang="en-US" dirty="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How Many Years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Strong Relationship or Just Beginning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Can You Ask Them Anything?</a:t>
            </a:r>
            <a:endParaRPr lang="en-US" sz="1800" dirty="0"/>
          </a:p>
          <a:p>
            <a:pPr marL="342900" indent="-342900"/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Other Helpful Information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Relationship with Selection Board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Experience with Other Companies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Which Consultants Do They Typically Work With?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07893-140F-3D2F-8B73-71D8E33AD6BF}"/>
              </a:ext>
            </a:extLst>
          </p:cNvPr>
          <p:cNvSpPr txBox="1"/>
          <p:nvPr/>
        </p:nvSpPr>
        <p:spPr>
          <a:xfrm>
            <a:off x="8083395" y="3198167"/>
            <a:ext cx="27953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If Unknown…</a:t>
            </a:r>
          </a:p>
        </p:txBody>
      </p:sp>
      <p:pic>
        <p:nvPicPr>
          <p:cNvPr id="8" name="Picture 7" descr="A red flag on a pole&#10;&#10;AI-generated content may be incorrect.">
            <a:extLst>
              <a:ext uri="{FF2B5EF4-FFF2-40B4-BE49-F238E27FC236}">
                <a16:creationId xmlns:a16="http://schemas.microsoft.com/office/drawing/2014/main" id="{8BD85832-0D19-398C-78C8-30051F896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688" y="3024180"/>
            <a:ext cx="521788" cy="5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61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15883D-422C-15ED-1477-8E8C66643325}"/>
              </a:ext>
            </a:extLst>
          </p:cNvPr>
          <p:cNvSpPr/>
          <p:nvPr/>
        </p:nvSpPr>
        <p:spPr>
          <a:xfrm>
            <a:off x="6294329" y="448849"/>
            <a:ext cx="1962410" cy="636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3846C5-279C-6F98-FF74-CB5F497B4F48}"/>
              </a:ext>
            </a:extLst>
          </p:cNvPr>
          <p:cNvSpPr/>
          <p:nvPr/>
        </p:nvSpPr>
        <p:spPr>
          <a:xfrm>
            <a:off x="722203" y="4287423"/>
            <a:ext cx="1962410" cy="17987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9BF3A1-5890-DD9A-9D8D-174C4F3A5B00}"/>
              </a:ext>
            </a:extLst>
          </p:cNvPr>
          <p:cNvSpPr/>
          <p:nvPr/>
        </p:nvSpPr>
        <p:spPr>
          <a:xfrm>
            <a:off x="722203" y="1077498"/>
            <a:ext cx="571760" cy="17225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B829E8-705A-A254-E170-A1962CDEE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667220"/>
              </p:ext>
            </p:extLst>
          </p:nvPr>
        </p:nvGraphicFramePr>
        <p:xfrm>
          <a:off x="723900" y="1085850"/>
          <a:ext cx="10152487" cy="4893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4738">
                  <a:extLst>
                    <a:ext uri="{9D8B030D-6E8A-4147-A177-3AD203B41FA5}">
                      <a16:colId xmlns:a16="http://schemas.microsoft.com/office/drawing/2014/main" val="3896078878"/>
                    </a:ext>
                  </a:extLst>
                </a:gridCol>
                <a:gridCol w="5197749">
                  <a:extLst>
                    <a:ext uri="{9D8B030D-6E8A-4147-A177-3AD203B41FA5}">
                      <a16:colId xmlns:a16="http://schemas.microsoft.com/office/drawing/2014/main" val="1592629934"/>
                    </a:ext>
                  </a:extLst>
                </a:gridCol>
              </a:tblGrid>
              <a:tr h="77892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Power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Role: 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</a:t>
                      </a:r>
                      <a:r>
                        <a:rPr lang="en-US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approval, releases $</a:t>
                      </a:r>
                    </a:p>
                    <a:p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Focus: </a:t>
                      </a:r>
                      <a:r>
                        <a:rPr lang="en-US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bottom line and impact on organization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Functional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Role: 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judge</a:t>
                      </a:r>
                      <a:r>
                        <a:rPr lang="en-US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product impact on the job</a:t>
                      </a:r>
                    </a:p>
                    <a:p>
                      <a:r>
                        <a:rPr 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Focus: </a:t>
                      </a:r>
                      <a:r>
                        <a:rPr lang="en-US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job to be done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1CC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93191"/>
                  </a:ext>
                </a:extLst>
              </a:tr>
              <a:tr h="166630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 return on investment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Reduced costs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efficiency/productivity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cost of ownership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Flexibility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Profitability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Smooth cash flow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6699">
                        <a:alpha val="1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Reliability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efficiency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 skills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Fulfill performance requirements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problem solution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their job better/faster/easier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Excellent service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Easy to learn and use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1CCA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773893"/>
                  </a:ext>
                </a:extLst>
              </a:tr>
              <a:tr h="719764">
                <a:tc>
                  <a:txBody>
                    <a:bodyPr/>
                    <a:lstStyle/>
                    <a:p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Administrative</a:t>
                      </a:r>
                    </a:p>
                    <a:p>
                      <a:r>
                        <a:rPr lang="en-US" sz="1200" b="1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Role: </a:t>
                      </a:r>
                      <a:r>
                        <a:rPr lang="en-US" sz="1200" b="0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judge match to specifications, screen out</a:t>
                      </a:r>
                    </a:p>
                    <a:p>
                      <a:r>
                        <a:rPr lang="en-US" sz="1200" b="1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Focus: </a:t>
                      </a:r>
                      <a:r>
                        <a:rPr lang="en-US" sz="1200" b="0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match to specifications</a:t>
                      </a:r>
                    </a:p>
                  </a:txBody>
                  <a:tcPr>
                    <a:solidFill>
                      <a:srgbClr val="EA69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Coaches</a:t>
                      </a:r>
                    </a:p>
                    <a:p>
                      <a:r>
                        <a:rPr lang="en-US" sz="1200" b="1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Role: </a:t>
                      </a:r>
                      <a:r>
                        <a:rPr lang="en-US" sz="1200" b="0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give data, guild to other decision makers</a:t>
                      </a:r>
                    </a:p>
                    <a:p>
                      <a:r>
                        <a:rPr lang="en-US" sz="1200" b="1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Focus: </a:t>
                      </a:r>
                      <a:r>
                        <a:rPr lang="en-US" sz="1200" b="0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your success with this proposal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36107"/>
                  </a:ext>
                </a:extLst>
              </a:tr>
              <a:tr h="1557841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Meet specifications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Exceed specifications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Timely delivery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Best technical solution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Discounts/low bid/price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Terms and conditions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Meet legal requirements</a:t>
                      </a:r>
                      <a:endParaRPr lang="en-US" sz="11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A6953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Note:</a:t>
                      </a:r>
                    </a:p>
                    <a:p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Coaches don’t have their own Results, only Wins. Coaches only have Results if they are playing another role. </a:t>
                      </a:r>
                    </a:p>
                  </a:txBody>
                  <a:tcPr>
                    <a:solidFill>
                      <a:srgbClr val="FFC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8327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B2DDDC4-B021-06A4-AC05-9D48F784C65D}"/>
              </a:ext>
            </a:extLst>
          </p:cNvPr>
          <p:cNvSpPr txBox="1">
            <a:spLocks/>
          </p:cNvSpPr>
          <p:nvPr/>
        </p:nvSpPr>
        <p:spPr>
          <a:xfrm>
            <a:off x="1220437" y="329961"/>
            <a:ext cx="60579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Results Reference Sheets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54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8092A-91A3-47D0-12E8-AB44812C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Misconceptions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7B959-FBF9-7D7D-05C7-DA8964A7A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567" y="2033133"/>
            <a:ext cx="7765513" cy="238342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“We do good work”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“People have to like you”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“Work must be spread around”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“The best proposal/presentation wins the job”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11BD82-E2FC-CF11-CC3D-75D1D91B52F3}"/>
              </a:ext>
            </a:extLst>
          </p:cNvPr>
          <p:cNvSpPr txBox="1"/>
          <p:nvPr/>
        </p:nvSpPr>
        <p:spPr>
          <a:xfrm>
            <a:off x="2714623" y="4563257"/>
            <a:ext cx="6762751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B44C36"/>
                </a:solidFill>
              </a:rPr>
              <a:t>You have to do the work to win the work</a:t>
            </a:r>
          </a:p>
        </p:txBody>
      </p:sp>
    </p:spTree>
    <p:extLst>
      <p:ext uri="{BB962C8B-B14F-4D97-AF65-F5344CB8AC3E}">
        <p14:creationId xmlns:p14="http://schemas.microsoft.com/office/powerpoint/2010/main" val="1922840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EEE85-FBBA-C2E0-0E15-73C9ECE12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993FE4-E92E-4CF3-5CC6-A9515CB2B0BB}"/>
              </a:ext>
            </a:extLst>
          </p:cNvPr>
          <p:cNvSpPr/>
          <p:nvPr/>
        </p:nvSpPr>
        <p:spPr>
          <a:xfrm>
            <a:off x="6294329" y="448849"/>
            <a:ext cx="1962410" cy="636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CF2ABC-51BB-D181-BB5E-356E65990C30}"/>
              </a:ext>
            </a:extLst>
          </p:cNvPr>
          <p:cNvSpPr/>
          <p:nvPr/>
        </p:nvSpPr>
        <p:spPr>
          <a:xfrm>
            <a:off x="722203" y="4287423"/>
            <a:ext cx="1962410" cy="17987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FE6AEE-2EDD-212A-4088-02614EB22094}"/>
              </a:ext>
            </a:extLst>
          </p:cNvPr>
          <p:cNvSpPr txBox="1">
            <a:spLocks/>
          </p:cNvSpPr>
          <p:nvPr/>
        </p:nvSpPr>
        <p:spPr>
          <a:xfrm>
            <a:off x="1220437" y="329961"/>
            <a:ext cx="60579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Teaming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81A4A-29A7-1EE6-C458-8F3E8460479D}"/>
              </a:ext>
            </a:extLst>
          </p:cNvPr>
          <p:cNvSpPr txBox="1">
            <a:spLocks/>
          </p:cNvSpPr>
          <p:nvPr/>
        </p:nvSpPr>
        <p:spPr>
          <a:xfrm>
            <a:off x="1447719" y="1090008"/>
            <a:ext cx="9307405" cy="22120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Build Your Team Early</a:t>
            </a:r>
            <a:endParaRPr lang="en-US" dirty="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Enough time to ask Client who they like working with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Introduce teaming partners to the client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Who is competition using, counteract advantages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Select Team that could improve probability of winning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606C0F-F270-FA2E-F45D-B4E10D4EA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1" y="2696420"/>
            <a:ext cx="9922002" cy="34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1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8CEF1-C783-E1FE-74F8-5F2E120A8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7913A7-7D9E-449D-3EC6-537554DBC916}"/>
              </a:ext>
            </a:extLst>
          </p:cNvPr>
          <p:cNvSpPr/>
          <p:nvPr/>
        </p:nvSpPr>
        <p:spPr>
          <a:xfrm>
            <a:off x="6294329" y="448849"/>
            <a:ext cx="1962410" cy="636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53ABF9-5D32-18E6-20D3-599274A3B183}"/>
              </a:ext>
            </a:extLst>
          </p:cNvPr>
          <p:cNvSpPr/>
          <p:nvPr/>
        </p:nvSpPr>
        <p:spPr>
          <a:xfrm>
            <a:off x="722203" y="4287423"/>
            <a:ext cx="1962410" cy="17987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9A2E6-6242-843E-21BC-FC9617D923F7}"/>
              </a:ext>
            </a:extLst>
          </p:cNvPr>
          <p:cNvSpPr txBox="1">
            <a:spLocks/>
          </p:cNvSpPr>
          <p:nvPr/>
        </p:nvSpPr>
        <p:spPr>
          <a:xfrm>
            <a:off x="1220437" y="329961"/>
            <a:ext cx="60579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Competition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CC978-0E15-DD7C-61E1-25ABBFF799E2}"/>
              </a:ext>
            </a:extLst>
          </p:cNvPr>
          <p:cNvSpPr txBox="1">
            <a:spLocks/>
          </p:cNvSpPr>
          <p:nvPr/>
        </p:nvSpPr>
        <p:spPr>
          <a:xfrm>
            <a:off x="1447719" y="1090008"/>
            <a:ext cx="9307405" cy="3050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Different types of competition:</a:t>
            </a:r>
            <a:endParaRPr lang="en-US" dirty="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Give it to a competitor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Do nothing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Do it themselves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Use the money for something else</a:t>
            </a:r>
          </a:p>
          <a:p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What does the client like, what do they dislike?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What actions can you take to weaken their position?</a:t>
            </a:r>
          </a:p>
          <a:p>
            <a:pPr marL="800100" lvl="1" indent="-342900">
              <a:buFont typeface="Courier New,monospace" panose="020B0604020202020204" pitchFamily="34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"/>
                <a:cs typeface="Arial"/>
              </a:rPr>
              <a:t>#1 Differentiator – know the client's needs and wants better than your competitor does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A screenshot of a survey&#10;&#10;AI-generated content may be incorrect.">
            <a:extLst>
              <a:ext uri="{FF2B5EF4-FFF2-40B4-BE49-F238E27FC236}">
                <a16:creationId xmlns:a16="http://schemas.microsoft.com/office/drawing/2014/main" id="{8FE1316A-9EE6-6A4D-D7FA-46C51F2F5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881429"/>
            <a:ext cx="9421368" cy="24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1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E2BA2-CBC4-5523-B0C7-C23335C61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0FF9D7-C73B-C920-6CC5-3C0485BAB07A}"/>
              </a:ext>
            </a:extLst>
          </p:cNvPr>
          <p:cNvSpPr/>
          <p:nvPr/>
        </p:nvSpPr>
        <p:spPr>
          <a:xfrm>
            <a:off x="6294329" y="448849"/>
            <a:ext cx="1962410" cy="636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2963E2-D567-7B41-CB3F-654212F718E8}"/>
              </a:ext>
            </a:extLst>
          </p:cNvPr>
          <p:cNvSpPr/>
          <p:nvPr/>
        </p:nvSpPr>
        <p:spPr>
          <a:xfrm>
            <a:off x="722203" y="4287423"/>
            <a:ext cx="1962410" cy="17987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52AA49-CF71-7AF2-622E-2C3F68101926}"/>
              </a:ext>
            </a:extLst>
          </p:cNvPr>
          <p:cNvSpPr txBox="1">
            <a:spLocks/>
          </p:cNvSpPr>
          <p:nvPr/>
        </p:nvSpPr>
        <p:spPr>
          <a:xfrm>
            <a:off x="1220437" y="329961"/>
            <a:ext cx="60579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Red Flags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62191-583B-322D-8F38-263F9616ED0F}"/>
              </a:ext>
            </a:extLst>
          </p:cNvPr>
          <p:cNvSpPr txBox="1">
            <a:spLocks/>
          </p:cNvSpPr>
          <p:nvPr/>
        </p:nvSpPr>
        <p:spPr>
          <a:xfrm>
            <a:off x="1447719" y="1328133"/>
            <a:ext cx="9307405" cy="1754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Critical Information that is missing or unclear</a:t>
            </a:r>
            <a:endParaRPr lang="en-US" sz="2400" dirty="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New or uncontacted people involved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Uncertainty about any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A57C63-9E2F-F892-229C-39329D797B2C}"/>
              </a:ext>
            </a:extLst>
          </p:cNvPr>
          <p:cNvSpPr txBox="1"/>
          <p:nvPr/>
        </p:nvSpPr>
        <p:spPr>
          <a:xfrm>
            <a:off x="514350" y="2823374"/>
            <a:ext cx="55816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7299"/>
                </a:solidFill>
                <a:latin typeface="Arial"/>
                <a:cs typeface="Arial"/>
              </a:rPr>
              <a:t>This should create a possible action</a:t>
            </a:r>
          </a:p>
        </p:txBody>
      </p:sp>
      <p:pic>
        <p:nvPicPr>
          <p:cNvPr id="6" name="Picture 5" descr="A screenshot of a chat&#10;&#10;AI-generated content may be incorrect.">
            <a:extLst>
              <a:ext uri="{FF2B5EF4-FFF2-40B4-BE49-F238E27FC236}">
                <a16:creationId xmlns:a16="http://schemas.microsoft.com/office/drawing/2014/main" id="{7ADBF5CD-6D82-6DE9-C823-3E2F4CB2E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2962"/>
            <a:ext cx="10582275" cy="2715292"/>
          </a:xfrm>
          <a:prstGeom prst="rect">
            <a:avLst/>
          </a:prstGeom>
        </p:spPr>
      </p:pic>
      <p:pic>
        <p:nvPicPr>
          <p:cNvPr id="7" name="Picture 6" descr="A person drawing a puzzle&#10;&#10;AI-generated content may be incorrect.">
            <a:extLst>
              <a:ext uri="{FF2B5EF4-FFF2-40B4-BE49-F238E27FC236}">
                <a16:creationId xmlns:a16="http://schemas.microsoft.com/office/drawing/2014/main" id="{761EFB52-6F96-911B-889F-72AB64145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725" y="971550"/>
            <a:ext cx="25336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51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7270A-BB7D-9D87-B466-994DD739C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EE1984-EB89-A7F9-29C6-9E57E79F3EE7}"/>
              </a:ext>
            </a:extLst>
          </p:cNvPr>
          <p:cNvSpPr/>
          <p:nvPr/>
        </p:nvSpPr>
        <p:spPr>
          <a:xfrm>
            <a:off x="6294329" y="448849"/>
            <a:ext cx="1962410" cy="636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A75E37-FE99-8250-1183-21AE2EED8C5C}"/>
              </a:ext>
            </a:extLst>
          </p:cNvPr>
          <p:cNvSpPr/>
          <p:nvPr/>
        </p:nvSpPr>
        <p:spPr>
          <a:xfrm>
            <a:off x="722203" y="4287423"/>
            <a:ext cx="1962410" cy="17987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3F8BB2-58F0-1DB0-BD8F-AA5B699FFFDB}"/>
              </a:ext>
            </a:extLst>
          </p:cNvPr>
          <p:cNvSpPr txBox="1">
            <a:spLocks/>
          </p:cNvSpPr>
          <p:nvPr/>
        </p:nvSpPr>
        <p:spPr>
          <a:xfrm>
            <a:off x="1220437" y="329961"/>
            <a:ext cx="60579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Strengths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D9285-D218-6258-B14D-2398BF05FBF8}"/>
              </a:ext>
            </a:extLst>
          </p:cNvPr>
          <p:cNvSpPr txBox="1">
            <a:spLocks/>
          </p:cNvSpPr>
          <p:nvPr/>
        </p:nvSpPr>
        <p:spPr>
          <a:xfrm>
            <a:off x="1447719" y="1328133"/>
            <a:ext cx="9307405" cy="175480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Areas of differentiation</a:t>
            </a:r>
            <a:endParaRPr lang="en-US" sz="2400" dirty="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Must be relevant to the current opportunity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Lessen price sensitivity</a:t>
            </a:r>
          </a:p>
          <a:p>
            <a:r>
              <a:rPr lang="en-US" sz="2400" dirty="0">
                <a:solidFill>
                  <a:srgbClr val="404040"/>
                </a:solidFill>
                <a:latin typeface="Arial"/>
                <a:cs typeface="Arial"/>
              </a:rPr>
              <a:t>Unique to the competition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30A64A-60F7-7DE2-32A6-1C0B60E3E143}"/>
              </a:ext>
            </a:extLst>
          </p:cNvPr>
          <p:cNvSpPr txBox="1"/>
          <p:nvPr/>
        </p:nvSpPr>
        <p:spPr>
          <a:xfrm>
            <a:off x="1457325" y="2981325"/>
            <a:ext cx="55816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7299"/>
                </a:solidFill>
                <a:latin typeface="Arial"/>
                <a:cs typeface="Arial"/>
              </a:rPr>
              <a:t>Opportunities used to improve position</a:t>
            </a:r>
            <a:endParaRPr lang="en-US" dirty="0"/>
          </a:p>
        </p:txBody>
      </p:sp>
      <p:pic>
        <p:nvPicPr>
          <p:cNvPr id="10" name="Picture 9" descr="A green apple with water drops on it next to oranges&#10;&#10;AI-generated content may be incorrect.">
            <a:extLst>
              <a:ext uri="{FF2B5EF4-FFF2-40B4-BE49-F238E27FC236}">
                <a16:creationId xmlns:a16="http://schemas.microsoft.com/office/drawing/2014/main" id="{A233EE39-4734-5A3A-7918-2E014AFB4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919163"/>
            <a:ext cx="4076700" cy="2724150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ABA80D6-B35E-7155-1B02-8AE9EF9D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2" y="3478463"/>
            <a:ext cx="9639300" cy="28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4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5D18F-C0B6-5863-E710-617958D02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134FA0-9901-AF5A-0F67-5357AA9117A6}"/>
              </a:ext>
            </a:extLst>
          </p:cNvPr>
          <p:cNvSpPr/>
          <p:nvPr/>
        </p:nvSpPr>
        <p:spPr>
          <a:xfrm>
            <a:off x="6294329" y="448849"/>
            <a:ext cx="1962410" cy="636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DA068A-23B3-6592-42C4-59CA0824D693}"/>
              </a:ext>
            </a:extLst>
          </p:cNvPr>
          <p:cNvSpPr/>
          <p:nvPr/>
        </p:nvSpPr>
        <p:spPr>
          <a:xfrm>
            <a:off x="722203" y="4287423"/>
            <a:ext cx="1962410" cy="17987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D70303-8D64-AEDB-3505-AADE97530A99}"/>
              </a:ext>
            </a:extLst>
          </p:cNvPr>
          <p:cNvSpPr txBox="1">
            <a:spLocks/>
          </p:cNvSpPr>
          <p:nvPr/>
        </p:nvSpPr>
        <p:spPr>
          <a:xfrm>
            <a:off x="1220437" y="329961"/>
            <a:ext cx="60579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Information Needed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E42D3-EFD8-10C0-2DD4-0AFCCBC84456}"/>
              </a:ext>
            </a:extLst>
          </p:cNvPr>
          <p:cNvSpPr txBox="1">
            <a:spLocks/>
          </p:cNvSpPr>
          <p:nvPr/>
        </p:nvSpPr>
        <p:spPr>
          <a:xfrm>
            <a:off x="1447719" y="1328133"/>
            <a:ext cx="9307405" cy="40598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rgbClr val="224E65"/>
                </a:solidFill>
                <a:latin typeface="Arial"/>
                <a:cs typeface="Arial"/>
              </a:rPr>
              <a:t>What do you want to know?</a:t>
            </a:r>
            <a:endParaRPr lang="en-US" sz="2400" dirty="0">
              <a:solidFill>
                <a:srgbClr val="224E65"/>
              </a:solidFill>
              <a:latin typeface="Aptos" panose="02110004020202020204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B44C36"/>
                </a:solidFill>
                <a:latin typeface="Arial"/>
                <a:cs typeface="Arial"/>
              </a:rPr>
              <a:t>If you had a fairy godmother and she could provide you with all the answers, what would those questions be?</a:t>
            </a:r>
            <a:endParaRPr lang="en-US" dirty="0">
              <a:solidFill>
                <a:srgbClr val="B44C36"/>
              </a:solidFill>
            </a:endParaRPr>
          </a:p>
          <a:p>
            <a:r>
              <a:rPr lang="en-US" sz="2000" dirty="0">
                <a:solidFill>
                  <a:srgbClr val="224E65"/>
                </a:solidFill>
                <a:latin typeface="Arial"/>
                <a:cs typeface="Arial"/>
              </a:rPr>
              <a:t>Who do you like (not like) to work with?</a:t>
            </a:r>
            <a:endParaRPr lang="en-US" dirty="0">
              <a:solidFill>
                <a:srgbClr val="224E65"/>
              </a:solidFill>
            </a:endParaRPr>
          </a:p>
          <a:p>
            <a:r>
              <a:rPr lang="en-US" sz="2000" dirty="0">
                <a:solidFill>
                  <a:srgbClr val="224E65"/>
                </a:solidFill>
                <a:latin typeface="Arial"/>
                <a:cs typeface="Arial"/>
              </a:rPr>
              <a:t>Who else will be part of the decision?</a:t>
            </a:r>
            <a:endParaRPr lang="en-US" dirty="0">
              <a:solidFill>
                <a:srgbClr val="224E65"/>
              </a:solidFill>
            </a:endParaRPr>
          </a:p>
          <a:p>
            <a:r>
              <a:rPr lang="en-US" sz="2000" dirty="0">
                <a:solidFill>
                  <a:srgbClr val="224E65"/>
                </a:solidFill>
                <a:latin typeface="Arial"/>
                <a:cs typeface="Arial"/>
              </a:rPr>
              <a:t>Will there be an interview, is it the same decision makers?</a:t>
            </a:r>
            <a:endParaRPr lang="en-US" dirty="0">
              <a:solidFill>
                <a:srgbClr val="224E65"/>
              </a:solidFill>
            </a:endParaRPr>
          </a:p>
          <a:p>
            <a:r>
              <a:rPr lang="en-US" sz="2000" dirty="0">
                <a:solidFill>
                  <a:srgbClr val="224E65"/>
                </a:solidFill>
                <a:latin typeface="Arial"/>
                <a:cs typeface="Arial"/>
              </a:rPr>
              <a:t>What is your budget?</a:t>
            </a:r>
            <a:endParaRPr lang="en-US" dirty="0">
              <a:solidFill>
                <a:srgbClr val="224E65"/>
              </a:solidFill>
            </a:endParaRPr>
          </a:p>
          <a:p>
            <a:r>
              <a:rPr lang="en-US" sz="2000" dirty="0">
                <a:solidFill>
                  <a:srgbClr val="224E65"/>
                </a:solidFill>
                <a:latin typeface="Arial"/>
                <a:cs typeface="Arial"/>
              </a:rPr>
              <a:t>When is your estimated start date?</a:t>
            </a:r>
            <a:endParaRPr lang="en-US" dirty="0">
              <a:solidFill>
                <a:srgbClr val="224E65"/>
              </a:solidFill>
            </a:endParaRPr>
          </a:p>
          <a:p>
            <a:r>
              <a:rPr lang="en-US" sz="2000" dirty="0">
                <a:solidFill>
                  <a:srgbClr val="224E65"/>
                </a:solidFill>
                <a:latin typeface="Arial"/>
                <a:cs typeface="Arial"/>
              </a:rPr>
              <a:t>What should we avoid in our approach?</a:t>
            </a:r>
            <a:endParaRPr lang="en-US" dirty="0">
              <a:solidFill>
                <a:srgbClr val="224E65"/>
              </a:solidFill>
            </a:endParaRPr>
          </a:p>
          <a:p>
            <a:r>
              <a:rPr lang="en-US" sz="2000" dirty="0">
                <a:solidFill>
                  <a:srgbClr val="224E65"/>
                </a:solidFill>
                <a:latin typeface="Arial"/>
                <a:cs typeface="Arial"/>
              </a:rPr>
              <a:t>Is there a DBE or MBE/WBE requirement?</a:t>
            </a:r>
            <a:endParaRPr lang="en-US" dirty="0">
              <a:solidFill>
                <a:srgbClr val="224E65"/>
              </a:solidFill>
            </a:endParaRPr>
          </a:p>
          <a:p>
            <a:r>
              <a:rPr lang="en-US" sz="2000" dirty="0">
                <a:solidFill>
                  <a:srgbClr val="224E65"/>
                </a:solidFill>
                <a:latin typeface="Arial"/>
                <a:cs typeface="Arial"/>
              </a:rPr>
              <a:t>How would this project exceed your expectations?</a:t>
            </a:r>
            <a:endParaRPr lang="en-US" dirty="0">
              <a:solidFill>
                <a:srgbClr val="224E65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B44C36"/>
                </a:solidFill>
                <a:latin typeface="Arial"/>
                <a:cs typeface="Arial"/>
              </a:rPr>
              <a:t>If you have an approach in mind, now's the time to share it!</a:t>
            </a:r>
            <a:endParaRPr lang="en-US" dirty="0">
              <a:solidFill>
                <a:srgbClr val="B44C36"/>
              </a:solidFill>
            </a:endParaRPr>
          </a:p>
          <a:p>
            <a:endParaRPr lang="en-US" sz="24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E3F88CD-1B83-4B52-3F07-0CBF71878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9099"/>
            <a:ext cx="8943975" cy="1704906"/>
          </a:xfrm>
          <a:prstGeom prst="rect">
            <a:avLst/>
          </a:prstGeom>
        </p:spPr>
      </p:pic>
      <p:pic>
        <p:nvPicPr>
          <p:cNvPr id="7" name="Picture 6" descr="A person in a garment&#10;&#10;AI-generated content may be incorrect.">
            <a:extLst>
              <a:ext uri="{FF2B5EF4-FFF2-40B4-BE49-F238E27FC236}">
                <a16:creationId xmlns:a16="http://schemas.microsoft.com/office/drawing/2014/main" id="{DBA61BC6-862E-8414-1898-B5F93F6A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725" y="2171700"/>
            <a:ext cx="26193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9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F447E-2567-ABBC-B587-5D577637B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C046D8-4D54-946F-C7C2-CC67E963E706}"/>
              </a:ext>
            </a:extLst>
          </p:cNvPr>
          <p:cNvSpPr/>
          <p:nvPr/>
        </p:nvSpPr>
        <p:spPr>
          <a:xfrm>
            <a:off x="6294329" y="448849"/>
            <a:ext cx="1962410" cy="636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379BF3-347E-52D5-D96A-BD817E958D48}"/>
              </a:ext>
            </a:extLst>
          </p:cNvPr>
          <p:cNvSpPr/>
          <p:nvPr/>
        </p:nvSpPr>
        <p:spPr>
          <a:xfrm>
            <a:off x="722203" y="4287423"/>
            <a:ext cx="1962410" cy="17987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65F882-80B4-D0CF-8C81-A52238B03EF4}"/>
              </a:ext>
            </a:extLst>
          </p:cNvPr>
          <p:cNvSpPr txBox="1">
            <a:spLocks/>
          </p:cNvSpPr>
          <p:nvPr/>
        </p:nvSpPr>
        <p:spPr>
          <a:xfrm>
            <a:off x="1220437" y="329961"/>
            <a:ext cx="60579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Filicudi Solid"/>
              </a:rPr>
              <a:t>Best Actions = Activities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68039-6BDD-F6EC-0284-D2DA58C56830}"/>
              </a:ext>
            </a:extLst>
          </p:cNvPr>
          <p:cNvSpPr txBox="1">
            <a:spLocks/>
          </p:cNvSpPr>
          <p:nvPr/>
        </p:nvSpPr>
        <p:spPr>
          <a:xfrm>
            <a:off x="1447719" y="1147158"/>
            <a:ext cx="8754955" cy="313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600" dirty="0">
                <a:solidFill>
                  <a:srgbClr val="B44C36"/>
                </a:solidFill>
                <a:latin typeface="Arial"/>
                <a:cs typeface="Arial"/>
              </a:rPr>
              <a:t>Most Important Part of the Opportunity Plan</a:t>
            </a:r>
            <a:endParaRPr lang="en-US">
              <a:solidFill>
                <a:srgbClr val="B44C36"/>
              </a:solidFill>
            </a:endParaRPr>
          </a:p>
          <a:p>
            <a:pPr marL="342900" indent="-342900"/>
            <a:r>
              <a:rPr lang="en-US" sz="2200">
                <a:solidFill>
                  <a:srgbClr val="224E65"/>
                </a:solidFill>
                <a:latin typeface="Arial"/>
                <a:cs typeface="Arial"/>
              </a:rPr>
              <a:t>Who is doing what, by when, to find out what?</a:t>
            </a:r>
            <a:endParaRPr lang="en-US" sz="2200">
              <a:solidFill>
                <a:srgbClr val="224E65"/>
              </a:solidFill>
            </a:endParaRPr>
          </a:p>
          <a:p>
            <a:pPr marL="342900" indent="-342900"/>
            <a:r>
              <a:rPr lang="en-US" sz="2200">
                <a:solidFill>
                  <a:srgbClr val="224E65"/>
                </a:solidFill>
                <a:latin typeface="Arial"/>
                <a:cs typeface="Arial"/>
              </a:rPr>
              <a:t>Acknowledge Issues and Questions (Red Flags)</a:t>
            </a:r>
            <a:endParaRPr lang="en-US" sz="2200">
              <a:solidFill>
                <a:srgbClr val="224E65"/>
              </a:solidFill>
            </a:endParaRPr>
          </a:p>
          <a:p>
            <a:pPr marL="342900" indent="-342900"/>
            <a:r>
              <a:rPr lang="en-US" sz="2200">
                <a:solidFill>
                  <a:srgbClr val="224E65"/>
                </a:solidFill>
                <a:latin typeface="Arial"/>
                <a:cs typeface="Arial"/>
              </a:rPr>
              <a:t>Identify Strengths</a:t>
            </a:r>
            <a:endParaRPr lang="en-US">
              <a:solidFill>
                <a:srgbClr val="224E65"/>
              </a:solidFill>
            </a:endParaRPr>
          </a:p>
          <a:p>
            <a:pPr marL="342900" indent="-342900"/>
            <a:r>
              <a:rPr lang="en-US" sz="2200" dirty="0">
                <a:solidFill>
                  <a:srgbClr val="224E65"/>
                </a:solidFill>
                <a:latin typeface="Arial"/>
                <a:cs typeface="Arial"/>
              </a:rPr>
              <a:t>Create actions to leverage strengths and to eliminate problems/issues</a:t>
            </a:r>
            <a:endParaRPr lang="en-US" dirty="0">
              <a:solidFill>
                <a:srgbClr val="224E65"/>
              </a:solidFill>
            </a:endParaRPr>
          </a:p>
          <a:p>
            <a:pPr>
              <a:buNone/>
            </a:pPr>
            <a:r>
              <a:rPr lang="en-US" sz="2600" dirty="0">
                <a:solidFill>
                  <a:srgbClr val="B44C36"/>
                </a:solidFill>
                <a:latin typeface="Arial"/>
                <a:cs typeface="Arial"/>
              </a:rPr>
              <a:t>Activities created when using Vantagepoint</a:t>
            </a:r>
            <a:endParaRPr lang="en-US">
              <a:solidFill>
                <a:srgbClr val="B44C36"/>
              </a:solidFill>
            </a:endParaRPr>
          </a:p>
          <a:p>
            <a:pPr marL="342900" indent="-342900"/>
            <a:r>
              <a:rPr lang="en-US" sz="2200" dirty="0">
                <a:solidFill>
                  <a:srgbClr val="224E65"/>
                </a:solidFill>
                <a:latin typeface="Arial"/>
                <a:cs typeface="Arial"/>
              </a:rPr>
              <a:t>Sends reminders</a:t>
            </a:r>
            <a:endParaRPr lang="en-US" dirty="0">
              <a:solidFill>
                <a:srgbClr val="224E65"/>
              </a:solidFill>
            </a:endParaRPr>
          </a:p>
          <a:p>
            <a:pPr marL="342900" indent="-342900"/>
            <a:r>
              <a:rPr lang="en-US" sz="2200" dirty="0">
                <a:solidFill>
                  <a:srgbClr val="224E65"/>
                </a:solidFill>
                <a:latin typeface="Arial"/>
                <a:cs typeface="Arial"/>
              </a:rPr>
              <a:t>Opportunity Owner knows when it was completed</a:t>
            </a:r>
            <a:endParaRPr lang="en-US">
              <a:solidFill>
                <a:srgbClr val="224E65"/>
              </a:solidFill>
            </a:endParaRPr>
          </a:p>
          <a:p>
            <a:pPr marL="342900" indent="-342900"/>
            <a:r>
              <a:rPr lang="en-US" sz="2200" dirty="0">
                <a:solidFill>
                  <a:srgbClr val="224E65"/>
                </a:solidFill>
                <a:latin typeface="Arial"/>
                <a:cs typeface="Arial"/>
              </a:rPr>
              <a:t>Other activities can be added anytime</a:t>
            </a:r>
            <a:endParaRPr lang="en-US">
              <a:solidFill>
                <a:srgbClr val="224E65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224E65"/>
              </a:solidFill>
              <a:latin typeface="Arial"/>
              <a:cs typeface="Arial"/>
            </a:endParaRPr>
          </a:p>
          <a:p>
            <a:endParaRPr lang="en-US" sz="24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3248001-3B66-1663-191F-723FED99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" y="4283085"/>
            <a:ext cx="8982075" cy="2455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235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04EF3-29CD-F05C-474A-8FF499E71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151ED6-B288-1F04-4971-07A3418483EE}"/>
              </a:ext>
            </a:extLst>
          </p:cNvPr>
          <p:cNvSpPr/>
          <p:nvPr/>
        </p:nvSpPr>
        <p:spPr>
          <a:xfrm>
            <a:off x="274528" y="3944523"/>
            <a:ext cx="1962410" cy="2160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2CA4A0-093C-3D68-D709-E3462A6E567C}"/>
              </a:ext>
            </a:extLst>
          </p:cNvPr>
          <p:cNvSpPr/>
          <p:nvPr/>
        </p:nvSpPr>
        <p:spPr>
          <a:xfrm>
            <a:off x="6294329" y="448849"/>
            <a:ext cx="1962410" cy="636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96E40-9F45-0DF6-588F-E6D2302E258A}"/>
              </a:ext>
            </a:extLst>
          </p:cNvPr>
          <p:cNvSpPr/>
          <p:nvPr/>
        </p:nvSpPr>
        <p:spPr>
          <a:xfrm>
            <a:off x="236428" y="1210848"/>
            <a:ext cx="1962410" cy="2160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54C650-A934-261A-F776-0EC73294C5B9}"/>
              </a:ext>
            </a:extLst>
          </p:cNvPr>
          <p:cNvSpPr txBox="1">
            <a:spLocks/>
          </p:cNvSpPr>
          <p:nvPr/>
        </p:nvSpPr>
        <p:spPr>
          <a:xfrm>
            <a:off x="1220437" y="168036"/>
            <a:ext cx="60579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Filicudi Solid"/>
              </a:rPr>
              <a:t>Opportunity Plan Guide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5D3B8-9383-4F67-0A8C-821CADD74887}"/>
              </a:ext>
            </a:extLst>
          </p:cNvPr>
          <p:cNvSpPr txBox="1"/>
          <p:nvPr/>
        </p:nvSpPr>
        <p:spPr>
          <a:xfrm>
            <a:off x="6069122" y="1395794"/>
            <a:ext cx="533400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7299"/>
                </a:solidFill>
                <a:latin typeface="Arial"/>
                <a:cs typeface="Arial"/>
              </a:rPr>
              <a:t>Examples of Strengths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Solid past history with the client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First consultant to identify the needs of this client, so you influenced the RFP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Understand needs and wants of the Power influencer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Product strengths, fit to need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Have a coach</a:t>
            </a:r>
          </a:p>
          <a:p>
            <a:endParaRPr lang="en-US" sz="2000" dirty="0">
              <a:solidFill>
                <a:srgbClr val="007299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007299"/>
                </a:solidFill>
                <a:latin typeface="Arial"/>
                <a:cs typeface="Arial"/>
              </a:rPr>
              <a:t>Ideas for Other Possible Actions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Is there an action for every Strength and every Red Flag?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When should the Opportunity Plan be reviewed again?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Should the Opportunity Plan be reviewed with your coach for additional coaching?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086F1-A878-B7E8-4A31-38380F3BFBC9}"/>
              </a:ext>
            </a:extLst>
          </p:cNvPr>
          <p:cNvSpPr txBox="1"/>
          <p:nvPr/>
        </p:nvSpPr>
        <p:spPr>
          <a:xfrm>
            <a:off x="414338" y="1399634"/>
            <a:ext cx="5505450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7299"/>
                </a:solidFill>
                <a:latin typeface="Arial"/>
                <a:cs typeface="Arial"/>
              </a:rPr>
              <a:t>Examples of Red Flags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Lack of information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New players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Negative client profile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Negative opportunity profile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Poor history with client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Competition relationship with client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Poor product/service/support fit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Unknown needs and wants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Project start date to soon 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More than one Power Influencer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An unclear opportunity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Believing there is a power influencer for an account versus for this particular opportunity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No differentiators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Low bid project</a:t>
            </a:r>
          </a:p>
        </p:txBody>
      </p:sp>
      <p:pic>
        <p:nvPicPr>
          <p:cNvPr id="12" name="Picture 11" descr="A red flag on a pole&#10;&#10;AI-generated content may be incorrect.">
            <a:extLst>
              <a:ext uri="{FF2B5EF4-FFF2-40B4-BE49-F238E27FC236}">
                <a16:creationId xmlns:a16="http://schemas.microsoft.com/office/drawing/2014/main" id="{64C4BD74-76C3-07A0-4D49-7437F17DD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959" y="1120412"/>
            <a:ext cx="733425" cy="742950"/>
          </a:xfrm>
          <a:prstGeom prst="rect">
            <a:avLst/>
          </a:prstGeom>
        </p:spPr>
      </p:pic>
      <p:pic>
        <p:nvPicPr>
          <p:cNvPr id="13" name="Picture 12" descr="A pair of blue dumbbells&#10;&#10;AI-generated content may be incorrect.">
            <a:extLst>
              <a:ext uri="{FF2B5EF4-FFF2-40B4-BE49-F238E27FC236}">
                <a16:creationId xmlns:a16="http://schemas.microsoft.com/office/drawing/2014/main" id="{019F47F6-2ABE-4846-E0E2-4026C15AF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43263" y="1020400"/>
            <a:ext cx="10287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6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81390-82CF-8174-988F-C3186F21A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C9E420-7BD4-0706-F536-F5F495BFCCE9}"/>
              </a:ext>
            </a:extLst>
          </p:cNvPr>
          <p:cNvSpPr/>
          <p:nvPr/>
        </p:nvSpPr>
        <p:spPr>
          <a:xfrm>
            <a:off x="6294329" y="372649"/>
            <a:ext cx="5896235" cy="636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70ED92-DF44-9147-51ED-FCA85A72A55A}"/>
              </a:ext>
            </a:extLst>
          </p:cNvPr>
          <p:cNvSpPr txBox="1">
            <a:spLocks/>
          </p:cNvSpPr>
          <p:nvPr/>
        </p:nvSpPr>
        <p:spPr>
          <a:xfrm>
            <a:off x="1220437" y="234711"/>
            <a:ext cx="8943975" cy="770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Filicudi Solid"/>
              </a:rPr>
              <a:t>Why Use Vantagepoint For Action Items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FCC60-0E99-88C8-6DB4-E32A4547B8DA}"/>
              </a:ext>
            </a:extLst>
          </p:cNvPr>
          <p:cNvSpPr txBox="1"/>
          <p:nvPr/>
        </p:nvSpPr>
        <p:spPr>
          <a:xfrm>
            <a:off x="1219200" y="1009650"/>
            <a:ext cx="89439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To share business development info: (e.g. a meeting or client conversation with others at the Firm)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To set reminders for future tasks to yourself or others</a:t>
            </a:r>
          </a:p>
          <a:p>
            <a:pPr marL="301625" indent="-301625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To better coordinate when and what you share with a client (a party invite, tradeshow invitation, article, etc.)</a:t>
            </a:r>
          </a:p>
          <a:p>
            <a:endParaRPr lang="en-US" sz="1600" dirty="0">
              <a:solidFill>
                <a:srgbClr val="007299"/>
              </a:solidFill>
              <a:latin typeface="Arial"/>
              <a:cs typeface="Arial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1A9434E-7F2C-979F-B69F-46AE4AA96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645398"/>
            <a:ext cx="9315450" cy="421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40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C7161-4F72-99F6-DC97-F7B7485A1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62A42C-731B-9B1C-F1AA-1E405B6F41B1}"/>
              </a:ext>
            </a:extLst>
          </p:cNvPr>
          <p:cNvSpPr/>
          <p:nvPr/>
        </p:nvSpPr>
        <p:spPr>
          <a:xfrm>
            <a:off x="274528" y="3944523"/>
            <a:ext cx="1962410" cy="2160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C97464-E097-659B-EA20-EBF913683061}"/>
              </a:ext>
            </a:extLst>
          </p:cNvPr>
          <p:cNvSpPr/>
          <p:nvPr/>
        </p:nvSpPr>
        <p:spPr>
          <a:xfrm>
            <a:off x="6294329" y="448849"/>
            <a:ext cx="1962410" cy="636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3B6864-18D5-AF01-14BB-F7D46204B397}"/>
              </a:ext>
            </a:extLst>
          </p:cNvPr>
          <p:cNvSpPr/>
          <p:nvPr/>
        </p:nvSpPr>
        <p:spPr>
          <a:xfrm>
            <a:off x="236428" y="1210848"/>
            <a:ext cx="1962410" cy="21607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B28E18-C066-3753-8D46-7BD7FD85426B}"/>
              </a:ext>
            </a:extLst>
          </p:cNvPr>
          <p:cNvSpPr txBox="1">
            <a:spLocks/>
          </p:cNvSpPr>
          <p:nvPr/>
        </p:nvSpPr>
        <p:spPr>
          <a:xfrm>
            <a:off x="1220437" y="168036"/>
            <a:ext cx="6057900" cy="751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4E65"/>
                </a:solidFill>
                <a:latin typeface="Filicudi Soli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Filicudi Solid"/>
              </a:rPr>
              <a:t>Post Opportunity Plan Go/No-Go Review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080CA-318B-04E3-F9CF-4622571422FC}"/>
              </a:ext>
            </a:extLst>
          </p:cNvPr>
          <p:cNvSpPr txBox="1"/>
          <p:nvPr/>
        </p:nvSpPr>
        <p:spPr>
          <a:xfrm>
            <a:off x="414338" y="1202064"/>
            <a:ext cx="101561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7299"/>
                </a:solidFill>
                <a:latin typeface="Arial"/>
                <a:cs typeface="Arial"/>
              </a:rPr>
              <a:t>Now that the RFP is out, it's time to reassess: Is this worth our investment?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3FE929D-51EC-4E03-7F5B-193319DA8E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929924"/>
              </p:ext>
            </p:extLst>
          </p:nvPr>
        </p:nvGraphicFramePr>
        <p:xfrm>
          <a:off x="414337" y="1628892"/>
          <a:ext cx="9945721" cy="4560756"/>
        </p:xfrm>
        <a:graphic>
          <a:graphicData uri="http://schemas.openxmlformats.org/drawingml/2006/table">
            <a:tbl>
              <a:tblPr/>
              <a:tblGrid>
                <a:gridCol w="5109770">
                  <a:extLst>
                    <a:ext uri="{9D8B030D-6E8A-4147-A177-3AD203B41FA5}">
                      <a16:colId xmlns:a16="http://schemas.microsoft.com/office/drawing/2014/main" val="174778137"/>
                    </a:ext>
                  </a:extLst>
                </a:gridCol>
                <a:gridCol w="4835951">
                  <a:extLst>
                    <a:ext uri="{9D8B030D-6E8A-4147-A177-3AD203B41FA5}">
                      <a16:colId xmlns:a16="http://schemas.microsoft.com/office/drawing/2014/main" val="4092379741"/>
                    </a:ext>
                  </a:extLst>
                </a:gridCol>
              </a:tblGrid>
              <a:tr h="373044"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1600" b="1" i="0" cap="all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Competitive Pursuits</a:t>
                      </a: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Raleway" pitchFamily="2" charset="0"/>
                        </a:rPr>
                        <a:t>​</a:t>
                      </a:r>
                      <a:endParaRPr lang="en-US" sz="4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E9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1600" b="1" i="0" cap="all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 Sole Sourced Pursuits</a:t>
                      </a: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Raleway" pitchFamily="2" charset="0"/>
                        </a:rPr>
                        <a:t>​</a:t>
                      </a:r>
                      <a:endParaRPr lang="en-US" sz="4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34353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Will our staff be excited about the project?​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Will our staff be excited about the project?​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123152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Do we know the client’s organization?​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Project required to maintain/improve relationship​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770687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kern="120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Have we met with the project manager about this Project?</a:t>
                      </a: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Client confirmed sole source to us?​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722507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8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  <a:ea typeface="+mn-ea"/>
                          <a:cs typeface="+mn-cs"/>
                        </a:rPr>
                        <a:t>Did we talk to the client before the RFP hit the street?</a:t>
                      </a:r>
                    </a:p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endParaRPr lang="en-US" sz="1400" b="0" i="0" kern="1200" dirty="0">
                        <a:solidFill>
                          <a:srgbClr val="111315"/>
                        </a:solidFill>
                        <a:effectLst/>
                        <a:latin typeface="Raleway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Is Project funded?​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460444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Does the Client meet our Client Criteria​?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Will provide conduit for future/follow-on work​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900137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Does the Opportunity meets our Opportunity Criteria​?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825"/>
                        </a:lnSpc>
                        <a:buNone/>
                      </a:pPr>
                      <a:r>
                        <a:rPr lang="en-US" sz="700" b="0" i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​</a:t>
                      </a: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960782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Do we have adequate time to prepare a quality response?​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825"/>
                        </a:lnSpc>
                        <a:buNone/>
                      </a:pPr>
                      <a:r>
                        <a:rPr lang="en-US" sz="1400" b="1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​Reason for Go or No/Go</a:t>
                      </a: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40634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Any issues that could delay schedule/funding?​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825"/>
                        </a:lnSpc>
                        <a:buNone/>
                      </a:pPr>
                      <a:r>
                        <a:rPr lang="en-US" sz="1400" b="1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Promotional Hour Approved</a:t>
                      </a: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061881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Is the project funded?​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8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​</a:t>
                      </a:r>
                      <a:r>
                        <a:rPr lang="en-US" sz="1400" b="1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Promotional Dollars Approved</a:t>
                      </a:r>
                    </a:p>
                    <a:p>
                      <a:pPr algn="l" fontAlgn="auto">
                        <a:lnSpc>
                          <a:spcPts val="825"/>
                        </a:lnSpc>
                        <a:buNone/>
                      </a:pPr>
                      <a:endParaRPr lang="en-US" sz="1400" b="0" i="0" dirty="0">
                        <a:solidFill>
                          <a:srgbClr val="111315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887292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Non-price advantage over “low-ball” competitors?​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825"/>
                        </a:lnSpc>
                        <a:buNone/>
                      </a:pPr>
                      <a:r>
                        <a:rPr lang="en-US" sz="700" b="0" i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​</a:t>
                      </a: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17329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Operating profit % of net revenue?​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825"/>
                        </a:lnSpc>
                        <a:buNone/>
                      </a:pPr>
                      <a:r>
                        <a:rPr lang="en-US" sz="700" b="0" i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​</a:t>
                      </a: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45046"/>
                  </a:ext>
                </a:extLst>
              </a:tr>
              <a:tr h="34897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  <a:buNone/>
                      </a:pPr>
                      <a:r>
                        <a:rPr lang="en-US" sz="14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If &lt;$25K, will it lead to future work?​</a:t>
                      </a:r>
                      <a:endParaRPr lang="en-US" sz="4400" b="0" i="0" dirty="0">
                        <a:solidFill>
                          <a:srgbClr val="111315"/>
                        </a:solidFill>
                        <a:effectLst/>
                      </a:endParaRP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825"/>
                        </a:lnSpc>
                        <a:buNone/>
                      </a:pPr>
                      <a:r>
                        <a:rPr lang="en-US" sz="700" b="0" i="0" dirty="0">
                          <a:solidFill>
                            <a:srgbClr val="111315"/>
                          </a:solidFill>
                          <a:effectLst/>
                          <a:latin typeface="Raleway" pitchFamily="2" charset="0"/>
                        </a:rPr>
                        <a:t>​</a:t>
                      </a:r>
                    </a:p>
                  </a:txBody>
                  <a:tcPr anchor="ctr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992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010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AF5F50-5516-78D0-CF99-847726AFE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1389" y="2106980"/>
            <a:ext cx="1641230" cy="8120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Filicudi Solid"/>
              </a:rPr>
              <a:t>1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61F39C-E332-E107-5A40-F15F4D17E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licudi Solid"/>
              </a:rPr>
              <a:t>Conclusion</a:t>
            </a:r>
            <a:endParaRPr lang="en-US" dirty="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7ABE1-179B-2858-9829-5912327B6B0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6DB3C9-A127-44AB-2CC2-FAE2B7602909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FA466A-8D3A-3201-BBE4-6372CBF5CC5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A991A7-9505-F62B-6A97-22E0DA176BB2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876945-984A-4D0E-2C2A-C983405448A8}"/>
              </a:ext>
            </a:extLst>
          </p:cNvPr>
          <p:cNvSpPr/>
          <p:nvPr/>
        </p:nvSpPr>
        <p:spPr>
          <a:xfrm>
            <a:off x="1104405" y="3021651"/>
            <a:ext cx="999506" cy="603662"/>
          </a:xfrm>
          <a:prstGeom prst="roundRect">
            <a:avLst/>
          </a:prstGeom>
          <a:solidFill>
            <a:srgbClr val="DDD8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6B1DF1-250C-24C4-6A29-C75E47E34DEB}"/>
              </a:ext>
            </a:extLst>
          </p:cNvPr>
          <p:cNvSpPr/>
          <p:nvPr/>
        </p:nvSpPr>
        <p:spPr>
          <a:xfrm>
            <a:off x="3390404" y="3021650"/>
            <a:ext cx="999506" cy="603662"/>
          </a:xfrm>
          <a:prstGeom prst="roundRect">
            <a:avLst/>
          </a:prstGeom>
          <a:solidFill>
            <a:srgbClr val="ACCD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EA05E7-C8B0-A446-8E9E-6259C1FD1359}"/>
              </a:ext>
            </a:extLst>
          </p:cNvPr>
          <p:cNvSpPr/>
          <p:nvPr/>
        </p:nvSpPr>
        <p:spPr>
          <a:xfrm>
            <a:off x="5638304" y="3126425"/>
            <a:ext cx="999506" cy="603662"/>
          </a:xfrm>
          <a:prstGeom prst="roundRect">
            <a:avLst/>
          </a:prstGeom>
          <a:solidFill>
            <a:srgbClr val="E6CA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D31E42-00CD-4E57-909D-787A7B11489B}"/>
              </a:ext>
            </a:extLst>
          </p:cNvPr>
          <p:cNvSpPr/>
          <p:nvPr/>
        </p:nvSpPr>
        <p:spPr>
          <a:xfrm>
            <a:off x="7838579" y="3126425"/>
            <a:ext cx="999506" cy="603662"/>
          </a:xfrm>
          <a:prstGeom prst="roundRect">
            <a:avLst/>
          </a:prstGeom>
          <a:solidFill>
            <a:srgbClr val="7B8B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E3050-6614-0612-C26E-F71C4435FF66}"/>
              </a:ext>
            </a:extLst>
          </p:cNvPr>
          <p:cNvSpPr txBox="1"/>
          <p:nvPr/>
        </p:nvSpPr>
        <p:spPr>
          <a:xfrm>
            <a:off x="847725" y="3019425"/>
            <a:ext cx="164782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224E65"/>
                </a:solidFill>
                <a:latin typeface="Arial"/>
                <a:cs typeface="Arial"/>
              </a:rPr>
              <a:t>Conduct a quick go/no-go to determine if the opportunity justifies planning and indirect effort.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6C5F41-74A0-E84C-F740-4D5EF53485EF}"/>
              </a:ext>
            </a:extLst>
          </p:cNvPr>
          <p:cNvSpPr/>
          <p:nvPr/>
        </p:nvSpPr>
        <p:spPr>
          <a:xfrm>
            <a:off x="10038854" y="3126425"/>
            <a:ext cx="999506" cy="603662"/>
          </a:xfrm>
          <a:prstGeom prst="roundRect">
            <a:avLst/>
          </a:prstGeom>
          <a:solidFill>
            <a:srgbClr val="536D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F6BC9C-B46E-F774-4C32-68AE00C0ABA6}"/>
              </a:ext>
            </a:extLst>
          </p:cNvPr>
          <p:cNvSpPr txBox="1"/>
          <p:nvPr/>
        </p:nvSpPr>
        <p:spPr>
          <a:xfrm>
            <a:off x="3067050" y="3019425"/>
            <a:ext cx="164782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224E65"/>
                </a:solidFill>
                <a:latin typeface="Arial"/>
                <a:cs typeface="Arial"/>
              </a:rPr>
              <a:t>Opportunity Plans should be developed for key projects.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4F19E-6C6F-8BEE-4942-1D9EBE06FB18}"/>
              </a:ext>
            </a:extLst>
          </p:cNvPr>
          <p:cNvSpPr txBox="1"/>
          <p:nvPr/>
        </p:nvSpPr>
        <p:spPr>
          <a:xfrm>
            <a:off x="5314949" y="3019425"/>
            <a:ext cx="16478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224E65"/>
                </a:solidFill>
                <a:latin typeface="Arial"/>
                <a:cs typeface="Arial"/>
              </a:rPr>
              <a:t>Opportunity Plans are living documents.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864594-8EB7-D2F5-C101-4BA1DF518FC5}"/>
              </a:ext>
            </a:extLst>
          </p:cNvPr>
          <p:cNvSpPr txBox="1"/>
          <p:nvPr/>
        </p:nvSpPr>
        <p:spPr>
          <a:xfrm>
            <a:off x="7515224" y="3019425"/>
            <a:ext cx="164782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When you’re done with your first meeting, schedule your next one!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467B2B-86F3-3177-45CB-01498A614B88}"/>
              </a:ext>
            </a:extLst>
          </p:cNvPr>
          <p:cNvSpPr txBox="1"/>
          <p:nvPr/>
        </p:nvSpPr>
        <p:spPr>
          <a:xfrm>
            <a:off x="9725024" y="3019425"/>
            <a:ext cx="164782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Opportunity Plans along with a solid Go/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NoGo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will help prioritize and position our firms for future work.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2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20DB1-F06B-778C-E70A-A40E449AD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261BF-5311-6EFF-4957-E59D0742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385" y="815466"/>
            <a:ext cx="3912520" cy="1452245"/>
          </a:xfrm>
        </p:spPr>
        <p:txBody>
          <a:bodyPr>
            <a:normAutofit/>
          </a:bodyPr>
          <a:lstStyle/>
          <a:p>
            <a:r>
              <a:rPr lang="en-US" dirty="0"/>
              <a:t>All Things Are Not Equal</a:t>
            </a:r>
          </a:p>
        </p:txBody>
      </p:sp>
      <p:pic>
        <p:nvPicPr>
          <p:cNvPr id="4" name="Content Placeholder 3" descr="A group of people running up a graph&#10;&#10;Description automatically generated">
            <a:extLst>
              <a:ext uri="{FF2B5EF4-FFF2-40B4-BE49-F238E27FC236}">
                <a16:creationId xmlns:a16="http://schemas.microsoft.com/office/drawing/2014/main" id="{C07C920E-C284-1CEE-A873-82550165A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6639" y="2558141"/>
            <a:ext cx="3715602" cy="2533581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75CE0FD-201B-EF52-CD53-CC01D2780E6B}"/>
              </a:ext>
            </a:extLst>
          </p:cNvPr>
          <p:cNvSpPr txBox="1">
            <a:spLocks/>
          </p:cNvSpPr>
          <p:nvPr/>
        </p:nvSpPr>
        <p:spPr>
          <a:xfrm>
            <a:off x="2827650" y="2548847"/>
            <a:ext cx="4142232" cy="2935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Success ratios </a:t>
            </a:r>
            <a:br>
              <a:rPr lang="en-US" dirty="0"/>
            </a:br>
            <a:r>
              <a:rPr lang="en-US" dirty="0"/>
              <a:t>answering an RFP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Only if no one has worked with the client before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95BF6E-9774-D7CF-D15D-E236687CFE65}"/>
              </a:ext>
            </a:extLst>
          </p:cNvPr>
          <p:cNvGrpSpPr/>
          <p:nvPr/>
        </p:nvGrpSpPr>
        <p:grpSpPr>
          <a:xfrm>
            <a:off x="3717666" y="3313033"/>
            <a:ext cx="2362200" cy="1023796"/>
            <a:chOff x="1541353" y="2760553"/>
            <a:chExt cx="2362200" cy="102379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D173A9-9854-3A24-CDA1-683B82E538EB}"/>
                </a:ext>
              </a:extLst>
            </p:cNvPr>
            <p:cNvSpPr/>
            <p:nvPr/>
          </p:nvSpPr>
          <p:spPr>
            <a:xfrm>
              <a:off x="1541353" y="2760553"/>
              <a:ext cx="2362200" cy="1023796"/>
            </a:xfrm>
            <a:prstGeom prst="rect">
              <a:avLst/>
            </a:prstGeom>
            <a:solidFill>
              <a:srgbClr val="1CCAD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ptos" panose="020B000402020202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7A8E77E-986B-0265-2B09-61CAA80C6481}"/>
                </a:ext>
              </a:extLst>
            </p:cNvPr>
            <p:cNvCxnSpPr>
              <a:cxnSpLocks/>
            </p:cNvCxnSpPr>
            <p:nvPr/>
          </p:nvCxnSpPr>
          <p:spPr>
            <a:xfrm>
              <a:off x="1757410" y="3230210"/>
              <a:ext cx="1930086" cy="0"/>
            </a:xfrm>
            <a:prstGeom prst="line">
              <a:avLst/>
            </a:prstGeom>
            <a:ln w="28575">
              <a:solidFill>
                <a:srgbClr val="0072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61E42D-9BC2-5439-E29E-E3268453FF0E}"/>
                </a:ext>
              </a:extLst>
            </p:cNvPr>
            <p:cNvSpPr txBox="1"/>
            <p:nvPr/>
          </p:nvSpPr>
          <p:spPr>
            <a:xfrm>
              <a:off x="2561992" y="2861404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7299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CDD094-DF2B-C15C-2A48-EEB1E07DA1B7}"/>
                </a:ext>
              </a:extLst>
            </p:cNvPr>
            <p:cNvSpPr txBox="1"/>
            <p:nvPr/>
          </p:nvSpPr>
          <p:spPr>
            <a:xfrm>
              <a:off x="1595830" y="3263828"/>
              <a:ext cx="22532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7299"/>
                  </a:solidFill>
                  <a:latin typeface="Aptos" panose="020B0004020202020204" pitchFamily="34" charset="0"/>
                </a:rPr>
                <a:t>Number of bidders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8791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0965F1-8227-1211-BCBD-B571185223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Filicudi Solid"/>
              </a:rPr>
              <a:t>Questions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A325ECF-1A31-661E-7772-39655E6ABE31}"/>
              </a:ext>
            </a:extLst>
          </p:cNvPr>
          <p:cNvSpPr txBox="1">
            <a:spLocks/>
          </p:cNvSpPr>
          <p:nvPr/>
        </p:nvSpPr>
        <p:spPr>
          <a:xfrm>
            <a:off x="1524000" y="4104662"/>
            <a:ext cx="6099663" cy="9714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B44C3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Kathy Nanowski, MBA, CPSM</a:t>
            </a:r>
            <a:br>
              <a:rPr lang="en-US" dirty="0"/>
            </a:br>
            <a:r>
              <a:rPr lang="en-US" sz="1800" dirty="0"/>
              <a:t>Vice President | Director of Marketing and Communications</a:t>
            </a:r>
          </a:p>
          <a:p>
            <a:r>
              <a:rPr lang="en-US" sz="1600" dirty="0"/>
              <a:t>Kathy.Nanowski@fando.com</a:t>
            </a:r>
          </a:p>
        </p:txBody>
      </p:sp>
    </p:spTree>
    <p:extLst>
      <p:ext uri="{BB962C8B-B14F-4D97-AF65-F5344CB8AC3E}">
        <p14:creationId xmlns:p14="http://schemas.microsoft.com/office/powerpoint/2010/main" val="330559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02EFC-1690-6770-F70E-0BAD8D7FC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300" y="1363783"/>
            <a:ext cx="9963150" cy="39543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rgbClr val="224E65"/>
                </a:solidFill>
              </a:rPr>
              <a:t>A company may create value based on price, technological leadership, customer service, or some combination of these and other factors. </a:t>
            </a:r>
          </a:p>
          <a:p>
            <a:pPr marL="342900" indent="-342900" algn="l">
              <a:buChar char="•"/>
            </a:pPr>
            <a:r>
              <a:rPr lang="en-US" dirty="0"/>
              <a:t>Cost Leadership Strategy - </a:t>
            </a:r>
            <a:r>
              <a:rPr lang="en-US" dirty="0">
                <a:solidFill>
                  <a:srgbClr val="224E65"/>
                </a:solidFill>
              </a:rPr>
              <a:t>strive to be the lowest-cost producer using operational excellence</a:t>
            </a:r>
          </a:p>
          <a:p>
            <a:pPr marL="342900" indent="-342900" algn="l">
              <a:buChar char="•"/>
            </a:pPr>
            <a:r>
              <a:rPr lang="en-US" dirty="0"/>
              <a:t>Differentiation Strategy - </a:t>
            </a:r>
            <a:r>
              <a:rPr lang="en-US" dirty="0">
                <a:solidFill>
                  <a:srgbClr val="224E65"/>
                </a:solidFill>
              </a:rPr>
              <a:t>development of services with unique characteristics valued by customers. Culture of innovation that is very protective of its entrepreneurial environment</a:t>
            </a:r>
          </a:p>
          <a:p>
            <a:pPr marL="342900" indent="-342900" algn="l">
              <a:buChar char="•"/>
            </a:pPr>
            <a:r>
              <a:rPr lang="en-US" dirty="0"/>
              <a:t> Specialization Strategy - </a:t>
            </a:r>
            <a:r>
              <a:rPr lang="en-US" dirty="0">
                <a:solidFill>
                  <a:srgbClr val="224E65"/>
                </a:solidFill>
              </a:rPr>
              <a:t>develop a competitive advantage based on customer service and strive to deliver unique and customizable services to meet their customers’ needs and increase customer loyalty </a:t>
            </a:r>
          </a:p>
          <a:p>
            <a:pPr algn="l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50ED72-9FBB-05B2-3E4F-4C60DBD050BB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72A83-D374-CBB0-D845-EA017753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433389"/>
            <a:ext cx="6791325" cy="777020"/>
          </a:xfrm>
        </p:spPr>
        <p:txBody>
          <a:bodyPr/>
          <a:lstStyle/>
          <a:p>
            <a:r>
              <a:rPr lang="en-US" sz="4400" dirty="0">
                <a:latin typeface="Filicudi Solid"/>
              </a:rPr>
              <a:t>Types of Business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43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758C4-53DB-7DC8-3F8B-3BB6F55A2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around an envelope&#10;&#10;AI-generated content may be incorrect.">
            <a:extLst>
              <a:ext uri="{FF2B5EF4-FFF2-40B4-BE49-F238E27FC236}">
                <a16:creationId xmlns:a16="http://schemas.microsoft.com/office/drawing/2014/main" id="{AE54592E-458A-0984-7713-1DAB744C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05" b="4218"/>
          <a:stretch>
            <a:fillRect/>
          </a:stretch>
        </p:blipFill>
        <p:spPr>
          <a:xfrm>
            <a:off x="1562213" y="2438400"/>
            <a:ext cx="5029732" cy="36766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10E25-A980-687A-B769-5EB9FB975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300" y="1363783"/>
            <a:ext cx="9963150" cy="39543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latin typeface="Aptos"/>
                <a:cs typeface="Arial"/>
              </a:rPr>
              <a:t>• Specialization Strategy -</a:t>
            </a:r>
            <a:r>
              <a:rPr lang="en-US" dirty="0">
                <a:solidFill>
                  <a:srgbClr val="224E65"/>
                </a:solidFill>
                <a:latin typeface="Aptos"/>
                <a:cs typeface="Arial"/>
              </a:rPr>
              <a:t> develop a competitive advantage based on customer service and strive to deliver unique and customizable services to meet their customers’ needs</a:t>
            </a:r>
            <a:endParaRPr lang="en-US" dirty="0"/>
          </a:p>
          <a:p>
            <a:pPr algn="l"/>
            <a:endParaRPr lang="en-US" dirty="0">
              <a:solidFill>
                <a:srgbClr val="224E65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17E9C3-E285-24E3-8461-88567BFBFE1B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1D519-D85A-1762-0C61-7ECB226DE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433389"/>
            <a:ext cx="6791325" cy="777020"/>
          </a:xfrm>
        </p:spPr>
        <p:txBody>
          <a:bodyPr/>
          <a:lstStyle/>
          <a:p>
            <a:r>
              <a:rPr lang="en-US" sz="4400" dirty="0">
                <a:latin typeface="Filicudi Solid"/>
              </a:rPr>
              <a:t>Types of Business Strategies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FAB05-29BB-9453-1F5C-EDC739DBBA7A}"/>
              </a:ext>
            </a:extLst>
          </p:cNvPr>
          <p:cNvSpPr txBox="1"/>
          <p:nvPr/>
        </p:nvSpPr>
        <p:spPr>
          <a:xfrm>
            <a:off x="6581775" y="3238500"/>
            <a:ext cx="3962400" cy="224676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B44C36"/>
                </a:solidFill>
              </a:rPr>
              <a:t>The Most Effective Method to Deliver this Strategy is Through Consistent Client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97669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755F6-3B7D-2A86-8E15-7C494726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636DE9-3397-83B2-336B-6A673AD8D9E3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53C25-16BB-7EF9-F160-6F2368A1B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433389"/>
            <a:ext cx="6791325" cy="777020"/>
          </a:xfrm>
        </p:spPr>
        <p:txBody>
          <a:bodyPr/>
          <a:lstStyle/>
          <a:p>
            <a:pPr algn="l"/>
            <a:r>
              <a:rPr lang="en-US" sz="4400" dirty="0">
                <a:latin typeface="Filicudi Solid"/>
              </a:rPr>
              <a:t>Differentiation</a:t>
            </a:r>
            <a:endParaRPr lang="en-US" dirty="0"/>
          </a:p>
        </p:txBody>
      </p:sp>
      <p:pic>
        <p:nvPicPr>
          <p:cNvPr id="9" name="Picture 8" descr="A group of logos on a green background&#10;&#10;AI-generated content may be incorrect.">
            <a:extLst>
              <a:ext uri="{FF2B5EF4-FFF2-40B4-BE49-F238E27FC236}">
                <a16:creationId xmlns:a16="http://schemas.microsoft.com/office/drawing/2014/main" id="{A56DC1EC-4369-1369-1107-0E127B88C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84" y="1362075"/>
            <a:ext cx="8559232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09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8D9C7-BD35-31C4-9D19-89C696599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9D5CD3-DE6E-AE98-55D6-88C8A145C1EA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E9054-0595-519E-BC43-9F9F8BEDD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433389"/>
            <a:ext cx="6791325" cy="777020"/>
          </a:xfrm>
        </p:spPr>
        <p:txBody>
          <a:bodyPr/>
          <a:lstStyle/>
          <a:p>
            <a:pPr algn="l"/>
            <a:r>
              <a:rPr lang="en-US" sz="4400" dirty="0">
                <a:latin typeface="Filicudi Solid"/>
              </a:rPr>
              <a:t>Be Amazon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B40E4DC-3194-A1B4-EAE5-85E467B16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575" y="1801933"/>
            <a:ext cx="5048250" cy="39543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rgbClr val="007299"/>
                </a:solidFill>
                <a:latin typeface="Arial"/>
                <a:cs typeface="Arial"/>
              </a:rPr>
              <a:t>•</a:t>
            </a:r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The only way to separate our firm from our competition is to show the client you completely understand their needs and wants.</a:t>
            </a:r>
            <a:endParaRPr lang="en-US" dirty="0"/>
          </a:p>
          <a:p>
            <a:pPr algn="l"/>
            <a:endParaRPr lang="en-US" dirty="0">
              <a:solidFill>
                <a:srgbClr val="007299"/>
              </a:solidFill>
              <a:latin typeface="Arial"/>
              <a:cs typeface="Arial"/>
            </a:endParaRPr>
          </a:p>
          <a:p>
            <a:pPr algn="l"/>
            <a:r>
              <a:rPr lang="en-US" dirty="0">
                <a:solidFill>
                  <a:srgbClr val="007299"/>
                </a:solidFill>
                <a:latin typeface="Arial"/>
                <a:cs typeface="Arial"/>
              </a:rPr>
              <a:t>•</a:t>
            </a:r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Clients tend to award work to individuals they trust, and they trust who they know</a:t>
            </a:r>
            <a:endParaRPr lang="en-US" dirty="0"/>
          </a:p>
          <a:p>
            <a:pPr algn="l"/>
            <a:endParaRPr lang="en-US" dirty="0">
              <a:solidFill>
                <a:srgbClr val="224E65"/>
              </a:solidFill>
              <a:cs typeface="Arial"/>
            </a:endParaRPr>
          </a:p>
          <a:p>
            <a:pPr algn="l"/>
            <a:endParaRPr lang="en-US" dirty="0">
              <a:solidFill>
                <a:srgbClr val="224E65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6" name="Picture 5" descr="A circle of words with text in it&#10;&#10;AI-generated content may be incorrect.">
            <a:extLst>
              <a:ext uri="{FF2B5EF4-FFF2-40B4-BE49-F238E27FC236}">
                <a16:creationId xmlns:a16="http://schemas.microsoft.com/office/drawing/2014/main" id="{81E2811C-261F-C16A-91F7-3861FC1681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05" b="528"/>
          <a:stretch>
            <a:fillRect/>
          </a:stretch>
        </p:blipFill>
        <p:spPr>
          <a:xfrm>
            <a:off x="6478802" y="1362075"/>
            <a:ext cx="3549114" cy="3600385"/>
          </a:xfrm>
          <a:prstGeom prst="rect">
            <a:avLst/>
          </a:prstGeom>
        </p:spPr>
      </p:pic>
      <p:pic>
        <p:nvPicPr>
          <p:cNvPr id="7" name="Picture 6" descr="A black and orange line&#10;&#10;AI-generated content may be incorrect.">
            <a:extLst>
              <a:ext uri="{FF2B5EF4-FFF2-40B4-BE49-F238E27FC236}">
                <a16:creationId xmlns:a16="http://schemas.microsoft.com/office/drawing/2014/main" id="{FF5A99E3-460D-D97B-529C-65A812F63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488" y="4681538"/>
            <a:ext cx="26860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32DEB-2978-B507-AEBD-E89B118AF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1C98A-1EEA-4B88-BA22-3BAADCFF9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300" y="1363783"/>
            <a:ext cx="9511114" cy="39543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Use a mini Go/No-Go to decide if an opportunity is worth creating an Opportunity Plan.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Build and implement an Opportunity Plan with clear action items and strategies.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404040"/>
                </a:solidFill>
                <a:latin typeface="Arial"/>
                <a:cs typeface="Arial"/>
              </a:rPr>
              <a:t>When the RFP is released, conduct a full Go/No-Go to confirm pursuit.</a:t>
            </a:r>
            <a:endParaRPr lang="en-US" dirty="0">
              <a:solidFill>
                <a:srgbClr val="224E65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A6688-4B1D-38A7-ABC1-CD602316E86A}"/>
              </a:ext>
            </a:extLst>
          </p:cNvPr>
          <p:cNvSpPr/>
          <p:nvPr/>
        </p:nvSpPr>
        <p:spPr>
          <a:xfrm>
            <a:off x="6190488" y="429768"/>
            <a:ext cx="210312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01207-59E8-62C7-84A4-944B0361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5" y="433389"/>
            <a:ext cx="6791325" cy="777020"/>
          </a:xfrm>
        </p:spPr>
        <p:txBody>
          <a:bodyPr/>
          <a:lstStyle/>
          <a:p>
            <a:pPr algn="l"/>
            <a:r>
              <a:rPr lang="en-US" sz="4400" dirty="0">
                <a:latin typeface="Filicudi Solid"/>
              </a:rPr>
              <a:t>Key Outcomes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F8DA4-73EE-25EA-3BA2-6640054CA0C7}"/>
              </a:ext>
            </a:extLst>
          </p:cNvPr>
          <p:cNvSpPr txBox="1"/>
          <p:nvPr/>
        </p:nvSpPr>
        <p:spPr>
          <a:xfrm>
            <a:off x="1296586" y="4175103"/>
            <a:ext cx="95988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24E65"/>
                </a:solidFill>
                <a:latin typeface="Filicudi Solid"/>
                <a:ea typeface="+mj-ea"/>
                <a:cs typeface="+mj-cs"/>
              </a:rPr>
              <a:t>Our goal is to engage all employees in business development so that we can share a common language using a proven sales process.</a:t>
            </a:r>
          </a:p>
        </p:txBody>
      </p:sp>
    </p:spTree>
    <p:extLst>
      <p:ext uri="{BB962C8B-B14F-4D97-AF65-F5344CB8AC3E}">
        <p14:creationId xmlns:p14="http://schemas.microsoft.com/office/powerpoint/2010/main" val="3029049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BDC00C3F67A04E9C82326BA546B7E6" ma:contentTypeVersion="6" ma:contentTypeDescription="Create a new document." ma:contentTypeScope="" ma:versionID="744beef65a99401e35957488e03c2864">
  <xsd:schema xmlns:xsd="http://www.w3.org/2001/XMLSchema" xmlns:xs="http://www.w3.org/2001/XMLSchema" xmlns:p="http://schemas.microsoft.com/office/2006/metadata/properties" xmlns:ns2="f1c97de6-ef3d-4579-947e-a3a2de550561" xmlns:ns3="64a4157e-cc7b-4351-ab6b-650e9f6d02a0" xmlns:ns4="88d778e1-8427-4d27-8eee-79faa467e9e1" targetNamespace="http://schemas.microsoft.com/office/2006/metadata/properties" ma:root="true" ma:fieldsID="433d05b8ed4d3ce4ddf19e888681841f" ns2:_="" ns3:_="" ns4:_="">
    <xsd:import namespace="f1c97de6-ef3d-4579-947e-a3a2de550561"/>
    <xsd:import namespace="64a4157e-cc7b-4351-ab6b-650e9f6d02a0"/>
    <xsd:import namespace="88d778e1-8427-4d27-8eee-79faa467e9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lcf76f155ced4ddcb4097134ff3c332f" minOccurs="0"/>
                <xsd:element ref="ns4:TaxCatchAll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97de6-ef3d-4579-947e-a3a2de5505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4157e-cc7b-4351-ab6b-650e9f6d02a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5a39bd6-edf5-4957-ab93-9a9c0d895f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d778e1-8427-4d27-8eee-79faa467e9e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ea83a4a-598d-44d7-844e-9f613b399dcf}" ma:internalName="TaxCatchAll" ma:showField="CatchAllData" ma:web="88d778e1-8427-4d27-8eee-79faa467e9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a4157e-cc7b-4351-ab6b-650e9f6d02a0">
      <Terms xmlns="http://schemas.microsoft.com/office/infopath/2007/PartnerControls"/>
    </lcf76f155ced4ddcb4097134ff3c332f>
    <TaxCatchAll xmlns="88d778e1-8427-4d27-8eee-79faa467e9e1" xsi:nil="true"/>
  </documentManagement>
</p:properties>
</file>

<file path=customXml/itemProps1.xml><?xml version="1.0" encoding="utf-8"?>
<ds:datastoreItem xmlns:ds="http://schemas.openxmlformats.org/officeDocument/2006/customXml" ds:itemID="{C1C6A59E-CB85-4441-9812-4D68D1B238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04AEC5-8BC9-482C-9F47-EE35A6B444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c97de6-ef3d-4579-947e-a3a2de550561"/>
    <ds:schemaRef ds:uri="64a4157e-cc7b-4351-ab6b-650e9f6d02a0"/>
    <ds:schemaRef ds:uri="88d778e1-8427-4d27-8eee-79faa467e9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E40AFF-57AF-4D5D-A305-52E1C782FDD4}">
  <ds:schemaRefs>
    <ds:schemaRef ds:uri="http://schemas.microsoft.com/office/2006/metadata/properties"/>
    <ds:schemaRef ds:uri="http://schemas.microsoft.com/office/infopath/2007/PartnerControls"/>
    <ds:schemaRef ds:uri="64a4157e-cc7b-4351-ab6b-650e9f6d02a0"/>
    <ds:schemaRef ds:uri="88d778e1-8427-4d27-8eee-79faa467e9e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2431</Words>
  <Application>Microsoft Office PowerPoint</Application>
  <PresentationFormat>Widescreen</PresentationFormat>
  <Paragraphs>349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Aptos</vt:lpstr>
      <vt:lpstr>Aptos Display</vt:lpstr>
      <vt:lpstr>Arial</vt:lpstr>
      <vt:lpstr>Courier New</vt:lpstr>
      <vt:lpstr>Courier New,monospace</vt:lpstr>
      <vt:lpstr>Filicudi Solid</vt:lpstr>
      <vt:lpstr>Raleway</vt:lpstr>
      <vt:lpstr>Office Theme</vt:lpstr>
      <vt:lpstr>Decide. Plan. Win. Leveraging Go/No-Go and Capture Planning to drive better outcomes</vt:lpstr>
      <vt:lpstr>Agenda</vt:lpstr>
      <vt:lpstr>Award Misconceptions</vt:lpstr>
      <vt:lpstr>All Things Are Not Equal</vt:lpstr>
      <vt:lpstr>Types of Business Strategies</vt:lpstr>
      <vt:lpstr>Types of Business Strategies</vt:lpstr>
      <vt:lpstr>Differentiation</vt:lpstr>
      <vt:lpstr>Be Amazon</vt:lpstr>
      <vt:lpstr>Key Outcomes</vt:lpstr>
      <vt:lpstr>Opportunity Plan</vt:lpstr>
      <vt:lpstr>Quick Go/No-Go Checklist</vt:lpstr>
      <vt:lpstr>Opportunity Plan Workshop</vt:lpstr>
      <vt:lpstr>Opportunity Plan Workshop</vt:lpstr>
      <vt:lpstr>Pursuing The Right Deals</vt:lpstr>
      <vt:lpstr>Ideal Client Criteria</vt:lpstr>
      <vt:lpstr>Ideal Opportunity Criteria</vt:lpstr>
      <vt:lpstr>Ideal Opportunity Criteria</vt:lpstr>
      <vt:lpstr>PowerPoint Presentation</vt:lpstr>
      <vt:lpstr>Opportunity Plan Thresholds</vt:lpstr>
      <vt:lpstr>Define &amp; Evaluate the Project</vt:lpstr>
      <vt:lpstr>Roles of the Decision Makers Involved</vt:lpstr>
      <vt:lpstr>Roles of Decision Makers </vt:lpstr>
      <vt:lpstr>PowerPoint Presentation</vt:lpstr>
      <vt:lpstr>PowerPoint Presentation</vt:lpstr>
      <vt:lpstr>PowerPoint Presentation</vt:lpstr>
      <vt:lpstr>Degree of Influence &amp; Internal Contact(s)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Cole Reasch</dc:creator>
  <cp:lastModifiedBy>Kathy Nanowski</cp:lastModifiedBy>
  <cp:revision>1050</cp:revision>
  <dcterms:created xsi:type="dcterms:W3CDTF">2025-07-10T22:12:32Z</dcterms:created>
  <dcterms:modified xsi:type="dcterms:W3CDTF">2025-09-18T18:01:29Z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0x01010051BDC00C3F67A04E9C82326BA546B7E6</vt:lpwstr>
  </property>
</Properties>
</file>